
<file path=[Content_Types].xml><?xml version="1.0" encoding="utf-8"?>
<Types xmlns="http://schemas.openxmlformats.org/package/2006/content-types">
  <Default Extension="bin" ContentType="application/vnd.ms-office.activeX"/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ctiveX/activeX1.xml" ContentType="application/vnd.ms-office.activeX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43"/>
  </p:notesMasterIdLst>
  <p:handoutMasterIdLst>
    <p:handoutMasterId r:id="rId44"/>
  </p:handoutMasterIdLst>
  <p:sldIdLst>
    <p:sldId id="410" r:id="rId2"/>
    <p:sldId id="312" r:id="rId3"/>
    <p:sldId id="326" r:id="rId4"/>
    <p:sldId id="412" r:id="rId5"/>
    <p:sldId id="414" r:id="rId6"/>
    <p:sldId id="419" r:id="rId7"/>
    <p:sldId id="420" r:id="rId8"/>
    <p:sldId id="416" r:id="rId9"/>
    <p:sldId id="415" r:id="rId10"/>
    <p:sldId id="421" r:id="rId11"/>
    <p:sldId id="334" r:id="rId12"/>
    <p:sldId id="340" r:id="rId13"/>
    <p:sldId id="324" r:id="rId14"/>
    <p:sldId id="335" r:id="rId15"/>
    <p:sldId id="314" r:id="rId16"/>
    <p:sldId id="332" r:id="rId17"/>
    <p:sldId id="422" r:id="rId18"/>
    <p:sldId id="321" r:id="rId19"/>
    <p:sldId id="423" r:id="rId20"/>
    <p:sldId id="424" r:id="rId21"/>
    <p:sldId id="325" r:id="rId22"/>
    <p:sldId id="425" r:id="rId23"/>
    <p:sldId id="311" r:id="rId24"/>
    <p:sldId id="322" r:id="rId25"/>
    <p:sldId id="257" r:id="rId26"/>
    <p:sldId id="392" r:id="rId27"/>
    <p:sldId id="393" r:id="rId28"/>
    <p:sldId id="396" r:id="rId29"/>
    <p:sldId id="398" r:id="rId30"/>
    <p:sldId id="397" r:id="rId31"/>
    <p:sldId id="394" r:id="rId32"/>
    <p:sldId id="399" r:id="rId33"/>
    <p:sldId id="400" r:id="rId34"/>
    <p:sldId id="402" r:id="rId35"/>
    <p:sldId id="403" r:id="rId36"/>
    <p:sldId id="404" r:id="rId37"/>
    <p:sldId id="401" r:id="rId38"/>
    <p:sldId id="407" r:id="rId39"/>
    <p:sldId id="395" r:id="rId40"/>
    <p:sldId id="409" r:id="rId41"/>
    <p:sldId id="391" r:id="rId42"/>
  </p:sldIdLst>
  <p:sldSz cx="9144000" cy="6858000" type="screen4x3"/>
  <p:notesSz cx="6954838" cy="9309100"/>
  <p:defaultTextStyle>
    <a:defPPr>
      <a:defRPr lang="bg-BG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19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litza Tomova" initials="E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A3E0FF"/>
    <a:srgbClr val="3333CC"/>
    <a:srgbClr val="666699"/>
    <a:srgbClr val="333333"/>
    <a:srgbClr val="003366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0" autoAdjust="0"/>
    <p:restoredTop sz="95878" autoAdjust="0"/>
  </p:normalViewPr>
  <p:slideViewPr>
    <p:cSldViewPr>
      <p:cViewPr varScale="1">
        <p:scale>
          <a:sx n="78" d="100"/>
          <a:sy n="78" d="100"/>
        </p:scale>
        <p:origin x="168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93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920" y="-84"/>
      </p:cViewPr>
      <p:guideLst>
        <p:guide orient="horz" pos="2932"/>
        <p:guide pos="219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bg-BG"/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9466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bg-BG"/>
          </a:p>
        </p:txBody>
      </p:sp>
      <p:sp>
        <p:nvSpPr>
          <p:cNvPr id="1075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bg-BG"/>
          </a:p>
        </p:txBody>
      </p:sp>
      <p:sp>
        <p:nvSpPr>
          <p:cNvPr id="1075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9466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E5E4DB7-8442-4014-A405-0E93998EA327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4233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bg-BG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9466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bg-BG"/>
          </a:p>
        </p:txBody>
      </p:sp>
      <p:sp>
        <p:nvSpPr>
          <p:cNvPr id="798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0938" y="698500"/>
            <a:ext cx="4652962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924" y="4434752"/>
            <a:ext cx="5563870" cy="418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bg-BG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9466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B63B242-671F-4338-8EC8-EE4290B1A82A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335071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3B242-671F-4338-8EC8-EE4290B1A82A}" type="slidenum">
              <a:rPr lang="bg-BG" smtClean="0"/>
              <a:pPr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64654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3B242-671F-4338-8EC8-EE4290B1A82A}" type="slidenum">
              <a:rPr lang="bg-BG" smtClean="0"/>
              <a:pPr/>
              <a:t>25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1941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3B242-671F-4338-8EC8-EE4290B1A82A}" type="slidenum">
              <a:rPr lang="bg-BG" smtClean="0"/>
              <a:pPr/>
              <a:t>33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77544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3B242-671F-4338-8EC8-EE4290B1A82A}" type="slidenum">
              <a:rPr lang="bg-BG" smtClean="0"/>
              <a:pPr/>
              <a:t>38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15543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"/>
          <p:cNvGrpSpPr>
            <a:grpSpLocks/>
          </p:cNvGrpSpPr>
          <p:nvPr/>
        </p:nvGrpSpPr>
        <p:grpSpPr bwMode="auto">
          <a:xfrm>
            <a:off x="0" y="0"/>
            <a:ext cx="8458200" cy="5943600"/>
            <a:chOff x="0" y="0"/>
            <a:chExt cx="5328" cy="3744"/>
          </a:xfrm>
        </p:grpSpPr>
        <p:sp>
          <p:nvSpPr>
            <p:cNvPr id="24579" name="Freeform 3"/>
            <p:cNvSpPr>
              <a:spLocks/>
            </p:cNvSpPr>
            <p:nvPr/>
          </p:nvSpPr>
          <p:spPr bwMode="hidden">
            <a:xfrm>
              <a:off x="0" y="1440"/>
              <a:ext cx="5155" cy="2304"/>
            </a:xfrm>
            <a:custGeom>
              <a:avLst/>
              <a:gdLst>
                <a:gd name="T0" fmla="*/ 5154 w 5155"/>
                <a:gd name="T1" fmla="*/ 1769 h 2304"/>
                <a:gd name="T2" fmla="*/ 0 w 5155"/>
                <a:gd name="T3" fmla="*/ 2304 h 2304"/>
                <a:gd name="T4" fmla="*/ 0 w 5155"/>
                <a:gd name="T5" fmla="*/ 1252 h 2304"/>
                <a:gd name="T6" fmla="*/ 5155 w 5155"/>
                <a:gd name="T7" fmla="*/ 0 h 2304"/>
                <a:gd name="T8" fmla="*/ 5155 w 5155"/>
                <a:gd name="T9" fmla="*/ 1416 h 2304"/>
                <a:gd name="T10" fmla="*/ 5154 w 5155"/>
                <a:gd name="T11" fmla="*/ 1769 h 2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55" h="2304">
                  <a:moveTo>
                    <a:pt x="5154" y="1769"/>
                  </a:moveTo>
                  <a:lnTo>
                    <a:pt x="0" y="2304"/>
                  </a:lnTo>
                  <a:lnTo>
                    <a:pt x="0" y="1252"/>
                  </a:lnTo>
                  <a:lnTo>
                    <a:pt x="5155" y="0"/>
                  </a:lnTo>
                  <a:lnTo>
                    <a:pt x="5155" y="1416"/>
                  </a:lnTo>
                  <a:lnTo>
                    <a:pt x="5154" y="1769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bg-BG"/>
            </a:p>
          </p:txBody>
        </p:sp>
        <p:sp>
          <p:nvSpPr>
            <p:cNvPr id="24580" name="Freeform 4"/>
            <p:cNvSpPr>
              <a:spLocks/>
            </p:cNvSpPr>
            <p:nvPr/>
          </p:nvSpPr>
          <p:spPr bwMode="hidden">
            <a:xfrm>
              <a:off x="0" y="0"/>
              <a:ext cx="5328" cy="3689"/>
            </a:xfrm>
            <a:custGeom>
              <a:avLst/>
              <a:gdLst>
                <a:gd name="T0" fmla="*/ 5311 w 5328"/>
                <a:gd name="T1" fmla="*/ 3209 h 3689"/>
                <a:gd name="T2" fmla="*/ 0 w 5328"/>
                <a:gd name="T3" fmla="*/ 3689 h 3689"/>
                <a:gd name="T4" fmla="*/ 0 w 5328"/>
                <a:gd name="T5" fmla="*/ 9 h 3689"/>
                <a:gd name="T6" fmla="*/ 5328 w 5328"/>
                <a:gd name="T7" fmla="*/ 0 h 3689"/>
                <a:gd name="T8" fmla="*/ 5311 w 5328"/>
                <a:gd name="T9" fmla="*/ 3209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8" h="3689">
                  <a:moveTo>
                    <a:pt x="5311" y="3209"/>
                  </a:moveTo>
                  <a:lnTo>
                    <a:pt x="0" y="3689"/>
                  </a:lnTo>
                  <a:lnTo>
                    <a:pt x="0" y="9"/>
                  </a:lnTo>
                  <a:lnTo>
                    <a:pt x="5328" y="0"/>
                  </a:lnTo>
                  <a:lnTo>
                    <a:pt x="5311" y="3209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24581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bg-BG" noProof="0"/>
              <a:t>Click to edit Master subtitle style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24584" name="Rectangle 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C1D9291B-2F75-4D45-947F-1EF2F9AF5E53}" type="slidenum">
              <a:rPr lang="bg-BG"/>
              <a:pPr/>
              <a:t>‹#›</a:t>
            </a:fld>
            <a:endParaRPr lang="bg-BG"/>
          </a:p>
        </p:txBody>
      </p:sp>
      <p:sp>
        <p:nvSpPr>
          <p:cNvPr id="24585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bg-BG" noProof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1622D1-4B4D-4074-92E7-2D87CA2252D7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61538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4666E8-23F8-4E01-B47D-AD8260717BDF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800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E999D1-F9A4-4778-B8C7-0170286633BE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1817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F61F63-30F6-4656-B1DF-C727E29C4C97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3772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D55A98-07B2-4777-A1FF-9B8634CEC671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652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C1324F-748D-49BA-A0B3-2B19D61276AC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9120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E74DF1-95FD-4233-989A-E947752D8EA5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65380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D6DC90-EC19-4549-80CF-97CE8607858B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405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0C64C0-C293-4FA6-9462-58CAB1D21A23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3463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7CCC71-350A-4C05-9B69-110B539A962F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14801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2"/>
          <p:cNvGrpSpPr>
            <a:grpSpLocks/>
          </p:cNvGrpSpPr>
          <p:nvPr/>
        </p:nvGrpSpPr>
        <p:grpSpPr bwMode="auto">
          <a:xfrm>
            <a:off x="0" y="0"/>
            <a:ext cx="7242175" cy="1981200"/>
            <a:chOff x="0" y="0"/>
            <a:chExt cx="4562" cy="1248"/>
          </a:xfrm>
        </p:grpSpPr>
        <p:sp>
          <p:nvSpPr>
            <p:cNvPr id="23555" name="Freeform 3"/>
            <p:cNvSpPr>
              <a:spLocks/>
            </p:cNvSpPr>
            <p:nvPr/>
          </p:nvSpPr>
          <p:spPr bwMode="hidden">
            <a:xfrm>
              <a:off x="0" y="583"/>
              <a:ext cx="4487" cy="665"/>
            </a:xfrm>
            <a:custGeom>
              <a:avLst/>
              <a:gdLst>
                <a:gd name="T0" fmla="*/ 4800 w 4806"/>
                <a:gd name="T1" fmla="*/ 299 h 665"/>
                <a:gd name="T2" fmla="*/ 0 w 4806"/>
                <a:gd name="T3" fmla="*/ 665 h 665"/>
                <a:gd name="T4" fmla="*/ 0 w 4806"/>
                <a:gd name="T5" fmla="*/ 0 h 665"/>
                <a:gd name="T6" fmla="*/ 4806 w 4806"/>
                <a:gd name="T7" fmla="*/ 1 h 665"/>
                <a:gd name="T8" fmla="*/ 4800 w 4806"/>
                <a:gd name="T9" fmla="*/ 153 h 665"/>
                <a:gd name="T10" fmla="*/ 4800 w 4806"/>
                <a:gd name="T11" fmla="*/ 299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06" h="665">
                  <a:moveTo>
                    <a:pt x="4800" y="299"/>
                  </a:moveTo>
                  <a:lnTo>
                    <a:pt x="0" y="665"/>
                  </a:lnTo>
                  <a:lnTo>
                    <a:pt x="0" y="0"/>
                  </a:lnTo>
                  <a:lnTo>
                    <a:pt x="4806" y="1"/>
                  </a:lnTo>
                  <a:lnTo>
                    <a:pt x="4800" y="153"/>
                  </a:lnTo>
                  <a:lnTo>
                    <a:pt x="4800" y="299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gamma/>
                    <a:shade val="94118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bg-BG"/>
            </a:p>
          </p:txBody>
        </p:sp>
        <p:sp>
          <p:nvSpPr>
            <p:cNvPr id="23556" name="Freeform 4"/>
            <p:cNvSpPr>
              <a:spLocks/>
            </p:cNvSpPr>
            <p:nvPr/>
          </p:nvSpPr>
          <p:spPr bwMode="hidden">
            <a:xfrm>
              <a:off x="0" y="0"/>
              <a:ext cx="4562" cy="1199"/>
            </a:xfrm>
            <a:custGeom>
              <a:avLst/>
              <a:gdLst>
                <a:gd name="T0" fmla="*/ 4560 w 4562"/>
                <a:gd name="T1" fmla="*/ 932 h 1199"/>
                <a:gd name="T2" fmla="*/ 0 w 4562"/>
                <a:gd name="T3" fmla="*/ 1199 h 1199"/>
                <a:gd name="T4" fmla="*/ 0 w 4562"/>
                <a:gd name="T5" fmla="*/ 0 h 1199"/>
                <a:gd name="T6" fmla="*/ 4562 w 4562"/>
                <a:gd name="T7" fmla="*/ 0 h 1199"/>
                <a:gd name="T8" fmla="*/ 4560 w 4562"/>
                <a:gd name="T9" fmla="*/ 932 h 1199"/>
                <a:gd name="T10" fmla="*/ 4560 w 4562"/>
                <a:gd name="T11" fmla="*/ 93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2" h="1199">
                  <a:moveTo>
                    <a:pt x="4560" y="932"/>
                  </a:moveTo>
                  <a:lnTo>
                    <a:pt x="0" y="1199"/>
                  </a:lnTo>
                  <a:lnTo>
                    <a:pt x="0" y="0"/>
                  </a:lnTo>
                  <a:lnTo>
                    <a:pt x="4562" y="0"/>
                  </a:lnTo>
                  <a:lnTo>
                    <a:pt x="4560" y="932"/>
                  </a:lnTo>
                  <a:lnTo>
                    <a:pt x="4560" y="93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2355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bg-BG"/>
              <a:t>Click to edit Master title style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endParaRPr lang="bg-BG"/>
          </a:p>
        </p:txBody>
      </p:sp>
      <p:sp>
        <p:nvSpPr>
          <p:cNvPr id="23560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endParaRPr lang="bg-BG"/>
          </a:p>
        </p:txBody>
      </p:sp>
      <p:sp>
        <p:nvSpPr>
          <p:cNvPr id="2356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D98E4E3A-3C7C-4215-A500-BD683819AF90}" type="slidenum">
              <a:rPr lang="bg-BG"/>
              <a:pPr/>
              <a:t>‹#›</a:t>
            </a:fld>
            <a:endParaRPr 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n"/>
        <a:defRPr sz="32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3pPr>
      <a:lvl4pPr marL="1346200" indent="-23813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4pPr>
      <a:lvl5pPr marL="1730375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emf"/><Relationship Id="rId5" Type="http://schemas.openxmlformats.org/officeDocument/2006/relationships/package" Target="../embeddings/Microsoft_Word_Document.docx"/><Relationship Id="rId4" Type="http://schemas.openxmlformats.org/officeDocument/2006/relationships/image" Target="../media/image21.png"/><Relationship Id="rId9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hyperlink" Target="https://www.vbox7.com/play:a998d317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6.png"/><Relationship Id="rId7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7.wmf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emf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22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bg-BG" dirty="0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</a:b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bg-BG" dirty="0">
                <a:solidFill>
                  <a:srgbClr val="C00000"/>
                </a:solidFill>
              </a:rPr>
              <a:t>  Зъбни механизми</a:t>
            </a:r>
          </a:p>
          <a:p>
            <a:pPr algn="ctr">
              <a:buNone/>
            </a:pPr>
            <a:endParaRPr lang="bg-BG" dirty="0">
              <a:solidFill>
                <a:srgbClr val="C00000"/>
              </a:solidFill>
            </a:endParaRPr>
          </a:p>
          <a:p>
            <a:pPr algn="ctr">
              <a:buNone/>
            </a:pPr>
            <a:endParaRPr lang="bg-BG" dirty="0">
              <a:solidFill>
                <a:srgbClr val="C00000"/>
              </a:solidFill>
            </a:endParaRPr>
          </a:p>
          <a:p>
            <a:pPr algn="ctr">
              <a:buNone/>
            </a:pPr>
            <a:endParaRPr lang="bg-BG" dirty="0">
              <a:solidFill>
                <a:srgbClr val="C0000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bg-BG" sz="2200" dirty="0">
                <a:latin typeface="Arial" pitchFamily="34" charset="0"/>
                <a:cs typeface="Arial" pitchFamily="34" charset="0"/>
              </a:rPr>
              <a:t>Съставени са от разнообразни по вид и начин на зацепване зъбни колела. </a:t>
            </a:r>
          </a:p>
          <a:p>
            <a:pPr>
              <a:buFont typeface="Wingdings" pitchFamily="2" charset="2"/>
              <a:buChar char="Ø"/>
            </a:pPr>
            <a:r>
              <a:rPr lang="bg-BG" sz="2200" dirty="0">
                <a:latin typeface="Arial" pitchFamily="34" charset="0"/>
                <a:cs typeface="Arial" pitchFamily="34" charset="0"/>
              </a:rPr>
              <a:t>Използват се за преобразуване на въртеливи движения при точно определени предавателни отношения.</a:t>
            </a:r>
          </a:p>
          <a:p>
            <a:pPr>
              <a:buFont typeface="Wingdings" pitchFamily="2" charset="2"/>
              <a:buChar char="Ø"/>
            </a:pPr>
            <a:r>
              <a:rPr lang="bg-BG" sz="2200" dirty="0">
                <a:latin typeface="Arial" pitchFamily="34" charset="0"/>
                <a:cs typeface="Arial" pitchFamily="34" charset="0"/>
              </a:rPr>
              <a:t>Чрез тях се увеличава или намалява честотата на въртене, сменя се посоката на въртене, променя се характера на движение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1</a:t>
            </a:fld>
            <a:endParaRPr lang="bg-BG"/>
          </a:p>
        </p:txBody>
      </p:sp>
      <p:pic>
        <p:nvPicPr>
          <p:cNvPr id="7" name="Picture 6" descr="Logo-TU-blue-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285728"/>
            <a:ext cx="857256" cy="857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428604"/>
            <a:ext cx="4479200" cy="3322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214290"/>
            <a:ext cx="8205094" cy="500066"/>
          </a:xfrm>
        </p:spPr>
        <p:txBody>
          <a:bodyPr>
            <a:normAutofit/>
          </a:bodyPr>
          <a:lstStyle/>
          <a:p>
            <a:pPr marL="109537" indent="0" algn="ctr">
              <a:buNone/>
            </a:pPr>
            <a:r>
              <a:rPr lang="ru-RU" sz="2400" dirty="0" err="1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Планетни</a:t>
            </a:r>
            <a:r>
              <a:rPr lang="ru-RU" sz="2400" dirty="0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err="1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зъбни</a:t>
            </a:r>
            <a:r>
              <a:rPr lang="ru-RU" sz="2400" dirty="0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err="1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механизми</a:t>
            </a:r>
            <a:r>
              <a:rPr lang="ru-RU" sz="2400" dirty="0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 с </a:t>
            </a:r>
            <a:r>
              <a:rPr lang="ru-RU" sz="2400" dirty="0" err="1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една</a:t>
            </a:r>
            <a:r>
              <a:rPr lang="ru-RU" sz="2400" dirty="0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 степен на свобода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авоъгълник 1"/>
              <p:cNvSpPr/>
              <p:nvPr/>
            </p:nvSpPr>
            <p:spPr>
              <a:xfrm>
                <a:off x="5787008" y="1196752"/>
                <a:ext cx="3231232" cy="2660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bg-BG" sz="2400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1,3</m:t>
                          </m:r>
                        </m:sub>
                        <m:sup>
                          <m:d>
                            <m:d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𝐻</m:t>
                              </m:r>
                            </m:e>
                          </m:d>
                        </m:sup>
                      </m:sSubSup>
                      <m:r>
                        <a:rPr lang="bg-BG" sz="24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bg-BG" sz="2400" i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bg-BG" sz="2400" i="1">
                                  <a:latin typeface="Cambria Math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bg-BG" sz="2400" i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bg-BG" sz="2400" i="1">
                                  <a:latin typeface="Cambria Math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r>
                        <a:rPr lang="bg-BG" sz="24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bg-BG" sz="2400" i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bg-BG" sz="2400" i="1">
                                  <a:latin typeface="Cambria Math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r>
                            <a:rPr lang="bg-BG" sz="2400" i="0">
                              <a:latin typeface="Cambria Math"/>
                            </a:rPr>
                            <m:t>0−</m:t>
                          </m:r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bg-BG" sz="2400" i="1">
                                  <a:latin typeface="Cambria Math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r>
                        <a:rPr lang="bg-BG" sz="2400" i="0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bg-BG" sz="2400" i="1">
                                  <a:latin typeface="Cambria Math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r>
                        <a:rPr lang="bg-BG" sz="2400" i="0">
                          <a:latin typeface="Cambria Math"/>
                        </a:rPr>
                        <m:t>=1−</m:t>
                      </m:r>
                      <m:sSubSup>
                        <m:sSubSup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bg-BG" sz="2400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1,</m:t>
                          </m:r>
                          <m:r>
                            <a:rPr lang="bg-BG" sz="2400" i="1">
                              <a:latin typeface="Cambria Math"/>
                            </a:rPr>
                            <m:t>𝐻</m:t>
                          </m:r>
                        </m:sub>
                        <m:sup>
                          <m:d>
                            <m:d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2400" i="0">
                                  <a:latin typeface="Cambria Math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2" name="Правоъгъл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008" y="1196752"/>
                <a:ext cx="3231232" cy="2660215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авоъгълник 2"/>
              <p:cNvSpPr/>
              <p:nvPr/>
            </p:nvSpPr>
            <p:spPr>
              <a:xfrm>
                <a:off x="6420638" y="4012898"/>
                <a:ext cx="2159822" cy="579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bg-BG" sz="2400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1,</m:t>
                          </m:r>
                          <m:r>
                            <a:rPr lang="bg-BG" sz="2400" i="1">
                              <a:latin typeface="Cambria Math"/>
                            </a:rPr>
                            <m:t>𝐻</m:t>
                          </m:r>
                        </m:sub>
                        <m:sup>
                          <m:d>
                            <m:d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2400" i="0">
                                  <a:latin typeface="Cambria Math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bg-BG" sz="2400" i="0">
                          <a:latin typeface="Cambria Math"/>
                        </a:rPr>
                        <m:t>=1−</m:t>
                      </m:r>
                      <m:sSubSup>
                        <m:sSubSup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bg-BG" sz="2400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1,3</m:t>
                          </m:r>
                        </m:sub>
                        <m:sup>
                          <m:d>
                            <m:d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𝐻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3" name="Правоъгъл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638" y="4012898"/>
                <a:ext cx="2159822" cy="5795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авоъгълник 3"/>
          <p:cNvSpPr/>
          <p:nvPr/>
        </p:nvSpPr>
        <p:spPr>
          <a:xfrm>
            <a:off x="5929322" y="3714752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bg-BG" dirty="0">
                <a:solidFill>
                  <a:srgbClr val="C00000"/>
                </a:solidFill>
              </a:rPr>
              <a:t> формула на Вилис</a:t>
            </a:r>
          </a:p>
        </p:txBody>
      </p:sp>
      <p:graphicFrame>
        <p:nvGraphicFramePr>
          <p:cNvPr id="5" name="Об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114391"/>
              </p:ext>
            </p:extLst>
          </p:nvPr>
        </p:nvGraphicFramePr>
        <p:xfrm>
          <a:off x="285720" y="809328"/>
          <a:ext cx="5734113" cy="6048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Документ" r:id="rId5" imgW="4724069" imgH="5102824" progId="Word.Document.12">
                  <p:embed/>
                </p:oleObj>
              </mc:Choice>
              <mc:Fallback>
                <p:oleObj name="Документ" r:id="rId5" imgW="4724069" imgH="5102824" progId="Word.Document.12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20" y="809328"/>
                        <a:ext cx="5734113" cy="60486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авоъгълник 5"/>
              <p:cNvSpPr/>
              <p:nvPr/>
            </p:nvSpPr>
            <p:spPr>
              <a:xfrm>
                <a:off x="5894047" y="4869160"/>
                <a:ext cx="1458796" cy="611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bg-BG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bg-BG" i="0">
                              <a:latin typeface="Cambria Math"/>
                            </a:rPr>
                            <m:t>1,3</m:t>
                          </m:r>
                        </m:sub>
                        <m:sup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𝐻</m:t>
                              </m:r>
                            </m:e>
                          </m:d>
                        </m:sup>
                      </m:sSubSup>
                      <m:r>
                        <a:rPr lang="bg-BG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bg-BG" i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bg-BG" i="1">
                              <a:latin typeface="Cambria Math"/>
                            </a:rPr>
                            <m:t> </m:t>
                          </m:r>
                          <m:sSub>
                            <m:sSub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bg-BG" i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bg-BG" i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bg-BG" i="1">
                              <a:latin typeface="Cambria Math"/>
                            </a:rPr>
                            <m:t> </m:t>
                          </m:r>
                          <m:sSub>
                            <m:sSub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den>
                      </m:f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6" name="Правоъгъл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047" y="4869160"/>
                <a:ext cx="1458796" cy="6113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авоъгълник 6"/>
              <p:cNvSpPr/>
              <p:nvPr/>
            </p:nvSpPr>
            <p:spPr>
              <a:xfrm>
                <a:off x="6908240" y="5455697"/>
                <a:ext cx="1670394" cy="611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bg-BG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bg-BG" i="0">
                              <a:latin typeface="Cambria Math"/>
                            </a:rPr>
                            <m:t>1,3</m:t>
                          </m:r>
                        </m:sub>
                        <m:sup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𝐻</m:t>
                              </m:r>
                            </m:e>
                          </m:d>
                        </m:sup>
                      </m:sSubSup>
                      <m:r>
                        <a:rPr lang="bg-BG" i="0">
                          <a:latin typeface="Cambria Math"/>
                        </a:rPr>
                        <m:t>=</m:t>
                      </m:r>
                      <m:r>
                        <a:rPr lang="bg-BG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bg-BG" i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bg-BG" i="1">
                              <a:latin typeface="Cambria Math"/>
                            </a:rPr>
                            <m:t> </m:t>
                          </m:r>
                          <m:sSub>
                            <m:sSub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bg-BG" i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bg-BG" i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bg-BG" i="1">
                              <a:latin typeface="Cambria Math"/>
                            </a:rPr>
                            <m:t> </m:t>
                          </m:r>
                          <m:sSub>
                            <m:sSub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den>
                      </m:f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7" name="Правоъгъл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240" y="5455697"/>
                <a:ext cx="1670394" cy="6113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авоъгълник 7"/>
              <p:cNvSpPr/>
              <p:nvPr/>
            </p:nvSpPr>
            <p:spPr>
              <a:xfrm>
                <a:off x="7717161" y="6159182"/>
                <a:ext cx="1351396" cy="610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bg-BG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bg-BG" i="0">
                              <a:latin typeface="Cambria Math"/>
                            </a:rPr>
                            <m:t>1,3</m:t>
                          </m:r>
                        </m:sub>
                        <m:sup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𝐻</m:t>
                              </m:r>
                            </m:e>
                          </m:d>
                        </m:sup>
                      </m:sSubSup>
                      <m:r>
                        <a:rPr lang="bg-BG" i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bg-BG" i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bg-BG" i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8" name="Правоъгъл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161" y="6159182"/>
                <a:ext cx="1351396" cy="610103"/>
              </a:xfrm>
              <a:prstGeom prst="rect">
                <a:avLst/>
              </a:prstGeom>
              <a:blipFill rotWithShape="1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447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ru-RU" sz="2400" dirty="0" err="1">
                <a:solidFill>
                  <a:srgbClr val="00B0F0"/>
                </a:solidFill>
              </a:rPr>
              <a:t>Еволвентно</a:t>
            </a:r>
            <a:r>
              <a:rPr lang="ru-RU" sz="2400" dirty="0">
                <a:solidFill>
                  <a:srgbClr val="00B0F0"/>
                </a:solidFill>
              </a:rPr>
              <a:t> </a:t>
            </a:r>
            <a:r>
              <a:rPr lang="ru-RU" sz="2400" dirty="0" err="1">
                <a:solidFill>
                  <a:srgbClr val="00B0F0"/>
                </a:solidFill>
              </a:rPr>
              <a:t>зъбно</a:t>
            </a:r>
            <a:r>
              <a:rPr lang="ru-RU" sz="2400" dirty="0">
                <a:solidFill>
                  <a:srgbClr val="00B0F0"/>
                </a:solidFill>
              </a:rPr>
              <a:t> </a:t>
            </a:r>
            <a:r>
              <a:rPr lang="ru-RU" sz="2400" dirty="0" err="1">
                <a:solidFill>
                  <a:srgbClr val="00B0F0"/>
                </a:solidFill>
              </a:rPr>
              <a:t>зацепване</a:t>
            </a:r>
            <a:endParaRPr lang="ru-RU" sz="2400" dirty="0">
              <a:solidFill>
                <a:srgbClr val="00B0F0"/>
              </a:solidFill>
            </a:endParaRPr>
          </a:p>
        </p:txBody>
      </p:sp>
      <p:sp>
        <p:nvSpPr>
          <p:cNvPr id="2" name="Правоъгълник 1"/>
          <p:cNvSpPr/>
          <p:nvPr/>
        </p:nvSpPr>
        <p:spPr>
          <a:xfrm>
            <a:off x="827584" y="764704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err="1">
                <a:solidFill>
                  <a:srgbClr val="FF0000"/>
                </a:solidFill>
              </a:rPr>
              <a:t>Зъбонарязване</a:t>
            </a:r>
            <a:endParaRPr lang="bg-BG" dirty="0">
              <a:solidFill>
                <a:srgbClr val="FF0000"/>
              </a:solidFill>
            </a:endParaRP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932" y="1422956"/>
            <a:ext cx="2196770" cy="1646004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97621"/>
            <a:ext cx="1797540" cy="1846713"/>
          </a:xfrm>
          <a:prstGeom prst="rect">
            <a:avLst/>
          </a:prstGeom>
        </p:spPr>
      </p:pic>
      <p:sp>
        <p:nvSpPr>
          <p:cNvPr id="6" name="Правоъгълник 5"/>
          <p:cNvSpPr/>
          <p:nvPr/>
        </p:nvSpPr>
        <p:spPr>
          <a:xfrm>
            <a:off x="1366314" y="1117638"/>
            <a:ext cx="2770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0070C0"/>
                </a:solidFill>
              </a:rPr>
              <a:t>Метод на копирането</a:t>
            </a:r>
            <a:r>
              <a:rPr lang="bg-BG" dirty="0"/>
              <a:t> </a:t>
            </a:r>
          </a:p>
        </p:txBody>
      </p:sp>
      <p:sp>
        <p:nvSpPr>
          <p:cNvPr id="7" name="Правоъгълник 6"/>
          <p:cNvSpPr/>
          <p:nvPr/>
        </p:nvSpPr>
        <p:spPr>
          <a:xfrm>
            <a:off x="31730" y="3244334"/>
            <a:ext cx="2682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дискова модулна фреза </a:t>
            </a:r>
          </a:p>
        </p:txBody>
      </p:sp>
      <p:sp>
        <p:nvSpPr>
          <p:cNvPr id="8" name="Правоъгълник 7"/>
          <p:cNvSpPr/>
          <p:nvPr/>
        </p:nvSpPr>
        <p:spPr>
          <a:xfrm>
            <a:off x="3131840" y="3105834"/>
            <a:ext cx="26007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err="1"/>
              <a:t>палцева</a:t>
            </a:r>
            <a:r>
              <a:rPr lang="bg-BG" dirty="0"/>
              <a:t> модулна фреза </a:t>
            </a:r>
          </a:p>
        </p:txBody>
      </p:sp>
      <p:sp>
        <p:nvSpPr>
          <p:cNvPr id="9" name="Правоъгълник 8"/>
          <p:cNvSpPr/>
          <p:nvPr/>
        </p:nvSpPr>
        <p:spPr>
          <a:xfrm>
            <a:off x="2123728" y="400506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</a:t>
            </a:r>
            <a:r>
              <a:rPr lang="bg-BG" dirty="0" err="1">
                <a:solidFill>
                  <a:srgbClr val="0070C0"/>
                </a:solidFill>
              </a:rPr>
              <a:t>етод</a:t>
            </a:r>
            <a:r>
              <a:rPr lang="bg-BG" dirty="0">
                <a:solidFill>
                  <a:srgbClr val="0070C0"/>
                </a:solidFill>
              </a:rPr>
              <a:t> на обхождането</a:t>
            </a:r>
          </a:p>
        </p:txBody>
      </p:sp>
      <p:pic>
        <p:nvPicPr>
          <p:cNvPr id="10" name="Картина 9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5" y="4479303"/>
            <a:ext cx="2521380" cy="1664662"/>
          </a:xfrm>
          <a:prstGeom prst="rect">
            <a:avLst/>
          </a:prstGeom>
        </p:spPr>
      </p:pic>
      <p:sp>
        <p:nvSpPr>
          <p:cNvPr id="11" name="Правоъгълник 10"/>
          <p:cNvSpPr/>
          <p:nvPr/>
        </p:nvSpPr>
        <p:spPr>
          <a:xfrm>
            <a:off x="194569" y="6309320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err="1"/>
              <a:t>зъбодълбачен</a:t>
            </a:r>
            <a:r>
              <a:rPr lang="bg-BG" dirty="0"/>
              <a:t> гребен </a:t>
            </a:r>
          </a:p>
        </p:txBody>
      </p:sp>
      <p:pic>
        <p:nvPicPr>
          <p:cNvPr id="16" name="Картина 15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04" y="4479303"/>
            <a:ext cx="3102864" cy="1568196"/>
          </a:xfrm>
          <a:prstGeom prst="rect">
            <a:avLst/>
          </a:prstGeom>
        </p:spPr>
      </p:pic>
      <p:sp>
        <p:nvSpPr>
          <p:cNvPr id="18" name="Правоъгълник 17"/>
          <p:cNvSpPr/>
          <p:nvPr/>
        </p:nvSpPr>
        <p:spPr>
          <a:xfrm>
            <a:off x="3236778" y="6311834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err="1"/>
              <a:t>червячна</a:t>
            </a:r>
            <a:r>
              <a:rPr lang="bg-BG" dirty="0"/>
              <a:t> фреза </a:t>
            </a:r>
          </a:p>
        </p:txBody>
      </p:sp>
      <p:pic>
        <p:nvPicPr>
          <p:cNvPr id="20" name="Картина 19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482345"/>
            <a:ext cx="2232248" cy="1331115"/>
          </a:xfrm>
          <a:prstGeom prst="rect">
            <a:avLst/>
          </a:prstGeom>
        </p:spPr>
      </p:pic>
      <p:sp>
        <p:nvSpPr>
          <p:cNvPr id="22" name="Правоъгълник 21"/>
          <p:cNvSpPr/>
          <p:nvPr/>
        </p:nvSpPr>
        <p:spPr>
          <a:xfrm>
            <a:off x="6300192" y="5864285"/>
            <a:ext cx="2736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геометрична същност на метода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2E25DE-EC14-4460-ADB2-852C37172E24}"/>
              </a:ext>
            </a:extLst>
          </p:cNvPr>
          <p:cNvSpPr txBox="1"/>
          <p:nvPr/>
        </p:nvSpPr>
        <p:spPr>
          <a:xfrm>
            <a:off x="4991692" y="918504"/>
            <a:ext cx="425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https://www.vbox7.com/play:a998d317</a:t>
            </a:r>
            <a:endParaRPr lang="bg-BG" sz="1600" dirty="0">
              <a:solidFill>
                <a:srgbClr val="00B050"/>
              </a:solidFill>
            </a:endParaRPr>
          </a:p>
          <a:p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21290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ru-RU" sz="2400" dirty="0">
                <a:solidFill>
                  <a:srgbClr val="00B0F0"/>
                </a:solidFill>
              </a:rPr>
              <a:t>Еволвентно зъбно зацепване</a:t>
            </a:r>
            <a:endParaRPr lang="ru-RU" sz="2400" dirty="0">
              <a:solidFill>
                <a:srgbClr val="FF0000"/>
              </a:solidFill>
            </a:endParaRP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96" y="836712"/>
            <a:ext cx="8273807" cy="5949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78398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ru-RU" sz="2400" dirty="0" err="1">
                <a:solidFill>
                  <a:srgbClr val="00B0F0"/>
                </a:solidFill>
              </a:rPr>
              <a:t>Еволвентно</a:t>
            </a:r>
            <a:r>
              <a:rPr lang="ru-RU" sz="2400" dirty="0">
                <a:solidFill>
                  <a:srgbClr val="00B0F0"/>
                </a:solidFill>
              </a:rPr>
              <a:t> </a:t>
            </a:r>
            <a:r>
              <a:rPr lang="ru-RU" sz="2400" dirty="0" err="1">
                <a:solidFill>
                  <a:srgbClr val="00B0F0"/>
                </a:solidFill>
              </a:rPr>
              <a:t>зъбно</a:t>
            </a:r>
            <a:r>
              <a:rPr lang="ru-RU" sz="2400" dirty="0">
                <a:solidFill>
                  <a:srgbClr val="00B0F0"/>
                </a:solidFill>
              </a:rPr>
              <a:t> </a:t>
            </a:r>
            <a:r>
              <a:rPr lang="ru-RU" sz="2400" dirty="0" err="1">
                <a:solidFill>
                  <a:srgbClr val="00B0F0"/>
                </a:solidFill>
              </a:rPr>
              <a:t>зацепване</a:t>
            </a:r>
            <a:endParaRPr lang="ru-RU" sz="2400" dirty="0">
              <a:solidFill>
                <a:srgbClr val="00B0F0"/>
              </a:solidFill>
            </a:endParaRPr>
          </a:p>
        </p:txBody>
      </p:sp>
      <p:sp>
        <p:nvSpPr>
          <p:cNvPr id="2" name="Правоъгълник 1"/>
          <p:cNvSpPr/>
          <p:nvPr/>
        </p:nvSpPr>
        <p:spPr>
          <a:xfrm>
            <a:off x="539552" y="83671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rgbClr val="FF0000"/>
                </a:solidFill>
              </a:rPr>
              <a:t>Основни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параметри</a:t>
            </a:r>
            <a:r>
              <a:rPr lang="ru-RU" dirty="0">
                <a:solidFill>
                  <a:srgbClr val="FF0000"/>
                </a:solidFill>
              </a:rPr>
              <a:t> на </a:t>
            </a:r>
            <a:r>
              <a:rPr lang="ru-RU" dirty="0" err="1">
                <a:solidFill>
                  <a:srgbClr val="FF0000"/>
                </a:solidFill>
              </a:rPr>
              <a:t>еволвентни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зъбни</a:t>
            </a:r>
            <a:r>
              <a:rPr lang="ru-RU" dirty="0">
                <a:solidFill>
                  <a:srgbClr val="FF0000"/>
                </a:solidFill>
              </a:rPr>
              <a:t> колела с </a:t>
            </a:r>
            <a:r>
              <a:rPr lang="ru-RU" dirty="0" err="1">
                <a:solidFill>
                  <a:srgbClr val="FF0000"/>
                </a:solidFill>
              </a:rPr>
              <a:t>прави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зъби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251521" y="2136339"/>
            <a:ext cx="84969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solidFill>
                  <a:srgbClr val="FF0000"/>
                </a:solidFill>
              </a:rPr>
              <a:t>Стъпка</a:t>
            </a:r>
            <a:r>
              <a:rPr lang="ru-RU" dirty="0">
                <a:solidFill>
                  <a:srgbClr val="FF0000"/>
                </a:solidFill>
              </a:rPr>
              <a:t> по </a:t>
            </a:r>
            <a:r>
              <a:rPr lang="ru-RU" dirty="0" err="1">
                <a:solidFill>
                  <a:srgbClr val="FF0000"/>
                </a:solidFill>
              </a:rPr>
              <a:t>делителната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окръжност</a:t>
            </a:r>
            <a:r>
              <a:rPr lang="ru-RU" dirty="0"/>
              <a:t>. </a:t>
            </a:r>
            <a:r>
              <a:rPr lang="ru-RU" dirty="0" err="1"/>
              <a:t>Представлява</a:t>
            </a:r>
            <a:r>
              <a:rPr lang="ru-RU" dirty="0"/>
              <a:t> </a:t>
            </a:r>
            <a:r>
              <a:rPr lang="ru-RU" dirty="0" err="1"/>
              <a:t>дължина</a:t>
            </a:r>
            <a:r>
              <a:rPr lang="ru-RU" dirty="0"/>
              <a:t> на </a:t>
            </a:r>
            <a:r>
              <a:rPr lang="ru-RU" dirty="0" err="1"/>
              <a:t>дъга</a:t>
            </a:r>
            <a:r>
              <a:rPr lang="ru-RU" dirty="0"/>
              <a:t> от т. нар. </a:t>
            </a:r>
            <a:r>
              <a:rPr lang="ru-RU" dirty="0" err="1"/>
              <a:t>делителна</a:t>
            </a:r>
            <a:r>
              <a:rPr lang="ru-RU" dirty="0"/>
              <a:t> </a:t>
            </a:r>
            <a:r>
              <a:rPr lang="ru-RU" dirty="0" err="1"/>
              <a:t>окръжност</a:t>
            </a:r>
            <a:r>
              <a:rPr lang="ru-RU" dirty="0"/>
              <a:t> между два </a:t>
            </a:r>
            <a:r>
              <a:rPr lang="ru-RU" dirty="0" err="1"/>
              <a:t>едноименни</a:t>
            </a:r>
            <a:r>
              <a:rPr lang="ru-RU" dirty="0"/>
              <a:t> </a:t>
            </a:r>
            <a:r>
              <a:rPr lang="ru-RU" dirty="0" err="1"/>
              <a:t>профила</a:t>
            </a:r>
            <a:r>
              <a:rPr lang="ru-RU" dirty="0"/>
              <a:t> от два </a:t>
            </a:r>
            <a:r>
              <a:rPr lang="ru-RU" dirty="0" err="1"/>
              <a:t>съседни</a:t>
            </a:r>
            <a:r>
              <a:rPr lang="ru-RU" dirty="0"/>
              <a:t> </a:t>
            </a:r>
            <a:r>
              <a:rPr lang="ru-RU" dirty="0" err="1"/>
              <a:t>зъба</a:t>
            </a:r>
            <a:r>
              <a:rPr lang="ru-RU" dirty="0"/>
              <a:t> на </a:t>
            </a:r>
            <a:r>
              <a:rPr lang="ru-RU" dirty="0" err="1"/>
              <a:t>зъбното</a:t>
            </a:r>
            <a:r>
              <a:rPr lang="ru-RU" dirty="0"/>
              <a:t> колело. При </a:t>
            </a:r>
            <a:r>
              <a:rPr lang="ru-RU" dirty="0" err="1"/>
              <a:t>нарязване</a:t>
            </a:r>
            <a:r>
              <a:rPr lang="ru-RU" dirty="0"/>
              <a:t> на </a:t>
            </a:r>
            <a:r>
              <a:rPr lang="ru-RU" dirty="0" err="1"/>
              <a:t>нулеви</a:t>
            </a:r>
            <a:r>
              <a:rPr lang="ru-RU" dirty="0"/>
              <a:t> </a:t>
            </a:r>
            <a:r>
              <a:rPr lang="ru-RU" dirty="0" err="1"/>
              <a:t>зъбни</a:t>
            </a:r>
            <a:r>
              <a:rPr lang="ru-RU" dirty="0"/>
              <a:t> колела </a:t>
            </a:r>
            <a:r>
              <a:rPr lang="ru-RU" dirty="0" err="1"/>
              <a:t>делителната</a:t>
            </a:r>
            <a:r>
              <a:rPr lang="ru-RU" dirty="0"/>
              <a:t> </a:t>
            </a:r>
            <a:r>
              <a:rPr lang="ru-RU" dirty="0" err="1"/>
              <a:t>окръжност</a:t>
            </a:r>
            <a:r>
              <a:rPr lang="ru-RU" dirty="0"/>
              <a:t> (по </a:t>
            </a:r>
            <a:r>
              <a:rPr lang="ru-RU" dirty="0" err="1"/>
              <a:t>която</a:t>
            </a:r>
            <a:r>
              <a:rPr lang="ru-RU" dirty="0"/>
              <a:t> става </a:t>
            </a:r>
            <a:r>
              <a:rPr lang="ru-RU" dirty="0" err="1"/>
              <a:t>деленето</a:t>
            </a:r>
            <a:r>
              <a:rPr lang="ru-RU" dirty="0"/>
              <a:t> на </a:t>
            </a:r>
            <a:r>
              <a:rPr lang="ru-RU" dirty="0" err="1"/>
              <a:t>цяло</a:t>
            </a:r>
            <a:r>
              <a:rPr lang="ru-RU" dirty="0"/>
              <a:t> число </a:t>
            </a:r>
            <a:r>
              <a:rPr lang="ru-RU" dirty="0" err="1"/>
              <a:t>зъби</a:t>
            </a:r>
            <a:r>
              <a:rPr lang="ru-RU" dirty="0"/>
              <a:t> и </a:t>
            </a:r>
            <a:r>
              <a:rPr lang="ru-RU" dirty="0" err="1"/>
              <a:t>междузъбия</a:t>
            </a:r>
            <a:r>
              <a:rPr lang="ru-RU" dirty="0"/>
              <a:t>) </a:t>
            </a:r>
            <a:r>
              <a:rPr lang="ru-RU" dirty="0" err="1"/>
              <a:t>съвпада</a:t>
            </a:r>
            <a:r>
              <a:rPr lang="ru-RU" dirty="0"/>
              <a:t> с </a:t>
            </a:r>
            <a:r>
              <a:rPr lang="ru-RU" dirty="0" err="1"/>
              <a:t>началната</a:t>
            </a:r>
            <a:endParaRPr lang="bg-BG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1"/>
          <a:stretch/>
        </p:blipFill>
        <p:spPr bwMode="auto">
          <a:xfrm>
            <a:off x="366326" y="1090767"/>
            <a:ext cx="8454146" cy="962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авоъгълник 3"/>
              <p:cNvSpPr/>
              <p:nvPr/>
            </p:nvSpPr>
            <p:spPr>
              <a:xfrm>
                <a:off x="3474968" y="3637723"/>
                <a:ext cx="13040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bg-BG" sz="2400" i="1">
                        <a:latin typeface="Cambria Math"/>
                      </a:rPr>
                      <m:t>𝑝</m:t>
                    </m:r>
                    <m:r>
                      <a:rPr lang="bg-BG" sz="2400" i="0">
                        <a:latin typeface="Cambria Math"/>
                      </a:rPr>
                      <m:t>=</m:t>
                    </m:r>
                    <m:r>
                      <a:rPr lang="bg-BG" sz="2400" i="1">
                        <a:latin typeface="Cambria Math"/>
                      </a:rPr>
                      <m:t>𝜋</m:t>
                    </m:r>
                    <m:r>
                      <a:rPr lang="bg-BG" sz="2400" i="1">
                        <a:latin typeface="Cambria Math"/>
                      </a:rPr>
                      <m:t>𝑚</m:t>
                    </m:r>
                  </m:oMath>
                </a14:m>
                <a:r>
                  <a:rPr lang="bg-BG" sz="2400" dirty="0"/>
                  <a:t>.</a:t>
                </a:r>
              </a:p>
            </p:txBody>
          </p:sp>
        </mc:Choice>
        <mc:Fallback xmlns="">
          <p:sp>
            <p:nvSpPr>
              <p:cNvPr id="4" name="Правоъгъл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968" y="3637723"/>
                <a:ext cx="1304011" cy="461665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935" t="-9333" r="-6542" b="-3200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авоъгълник 4"/>
          <p:cNvSpPr/>
          <p:nvPr/>
        </p:nvSpPr>
        <p:spPr>
          <a:xfrm>
            <a:off x="183268" y="4123444"/>
            <a:ext cx="4496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Диаметър на </a:t>
            </a:r>
            <a:r>
              <a:rPr lang="bg-BG" dirty="0" err="1">
                <a:solidFill>
                  <a:srgbClr val="FF0000"/>
                </a:solidFill>
              </a:rPr>
              <a:t>делителната</a:t>
            </a:r>
            <a:r>
              <a:rPr lang="bg-BG" dirty="0">
                <a:solidFill>
                  <a:srgbClr val="FF0000"/>
                </a:solidFill>
              </a:rPr>
              <a:t> окръжност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авоъгълник 5"/>
              <p:cNvSpPr/>
              <p:nvPr/>
            </p:nvSpPr>
            <p:spPr>
              <a:xfrm>
                <a:off x="5599050" y="4125678"/>
                <a:ext cx="13340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bg-BG" sz="2400" i="1">
                        <a:latin typeface="Cambria Math"/>
                      </a:rPr>
                      <m:t>𝑑</m:t>
                    </m:r>
                    <m:r>
                      <a:rPr lang="bg-BG" sz="2400" i="0">
                        <a:latin typeface="Cambria Math"/>
                      </a:rPr>
                      <m:t>=</m:t>
                    </m:r>
                    <m:r>
                      <a:rPr lang="bg-BG" sz="2400" i="1">
                        <a:latin typeface="Cambria Math"/>
                      </a:rPr>
                      <m:t>𝑚</m:t>
                    </m:r>
                    <m:r>
                      <m:rPr>
                        <m:nor/>
                      </m:rPr>
                      <a:rPr lang="bg-BG" sz="2400" i="1">
                        <a:latin typeface="Cambria Math"/>
                      </a:rPr>
                      <m:t> </m:t>
                    </m:r>
                    <m:r>
                      <a:rPr lang="bg-BG" sz="2400" i="1">
                        <a:latin typeface="Cambria Math"/>
                      </a:rPr>
                      <m:t>𝑧</m:t>
                    </m:r>
                  </m:oMath>
                </a14:m>
                <a:r>
                  <a:rPr lang="bg-BG" sz="2400" dirty="0"/>
                  <a:t>.</a:t>
                </a:r>
              </a:p>
            </p:txBody>
          </p:sp>
        </mc:Choice>
        <mc:Fallback xmlns="">
          <p:sp>
            <p:nvSpPr>
              <p:cNvPr id="6" name="Правоъгъл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050" y="4125678"/>
                <a:ext cx="1334020" cy="461665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l="-913" t="-9211" r="-6393" b="-3026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авоъгълник 6"/>
          <p:cNvSpPr/>
          <p:nvPr/>
        </p:nvSpPr>
        <p:spPr>
          <a:xfrm>
            <a:off x="152842" y="4581128"/>
            <a:ext cx="5688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FF0000"/>
                </a:solidFill>
              </a:rPr>
              <a:t>Дебелина</a:t>
            </a:r>
            <a:r>
              <a:rPr lang="ru-RU" dirty="0">
                <a:solidFill>
                  <a:srgbClr val="FF0000"/>
                </a:solidFill>
              </a:rPr>
              <a:t> на </a:t>
            </a:r>
            <a:r>
              <a:rPr lang="ru-RU" dirty="0" err="1">
                <a:solidFill>
                  <a:srgbClr val="FF0000"/>
                </a:solidFill>
              </a:rPr>
              <a:t>зъба</a:t>
            </a:r>
            <a:r>
              <a:rPr lang="ru-RU" dirty="0">
                <a:solidFill>
                  <a:srgbClr val="FF0000"/>
                </a:solidFill>
              </a:rPr>
              <a:t> по </a:t>
            </a:r>
            <a:r>
              <a:rPr lang="ru-RU" dirty="0" err="1">
                <a:solidFill>
                  <a:srgbClr val="FF0000"/>
                </a:solidFill>
              </a:rPr>
              <a:t>делителната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окръжност</a:t>
            </a:r>
            <a:endParaRPr lang="bg-B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авоъгълник 7"/>
              <p:cNvSpPr/>
              <p:nvPr/>
            </p:nvSpPr>
            <p:spPr>
              <a:xfrm>
                <a:off x="5599050" y="4538942"/>
                <a:ext cx="2585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bg-BG" sz="2400" i="1">
                        <a:latin typeface="Cambria Math"/>
                      </a:rPr>
                      <m:t>𝑠</m:t>
                    </m:r>
                    <m:r>
                      <a:rPr lang="bg-BG" sz="2400" i="0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bg-B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sz="2400" i="1">
                            <a:latin typeface="Cambria Math"/>
                          </a:rPr>
                          <m:t>𝑝</m:t>
                        </m:r>
                      </m:num>
                      <m:den>
                        <m:r>
                          <a:rPr lang="bg-BG" sz="2400" i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bg-BG" sz="2400" i="0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bg-B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sz="2400" i="1">
                            <a:latin typeface="Cambria Math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bg-BG" sz="2400" i="1">
                            <a:latin typeface="Cambria Math"/>
                          </a:rPr>
                          <m:t> </m:t>
                        </m:r>
                        <m:r>
                          <a:rPr lang="bg-BG" sz="2400" i="1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bg-BG" sz="2400" i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bg-BG" sz="2400" dirty="0"/>
                  <a:t>.</a:t>
                </a:r>
              </a:p>
            </p:txBody>
          </p:sp>
        </mc:Choice>
        <mc:Fallback xmlns="">
          <p:sp>
            <p:nvSpPr>
              <p:cNvPr id="8" name="Правоъгъл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050" y="4538942"/>
                <a:ext cx="2585131" cy="461665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t="-130667" r="-22588" b="-19066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авоъгълник 8"/>
          <p:cNvSpPr/>
          <p:nvPr/>
        </p:nvSpPr>
        <p:spPr>
          <a:xfrm>
            <a:off x="159053" y="5076733"/>
            <a:ext cx="4221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Диаметър на основната окръжност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авоъгълник 9"/>
              <p:cNvSpPr/>
              <p:nvPr/>
            </p:nvSpPr>
            <p:spPr>
              <a:xfrm>
                <a:off x="5599050" y="5030567"/>
                <a:ext cx="20989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bg-BG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bg-BG" sz="2400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bg-BG" sz="2400" i="1">
                            <a:latin typeface="Cambria Math"/>
                          </a:rPr>
                          <m:t>𝑏</m:t>
                        </m:r>
                      </m:sub>
                    </m:sSub>
                    <m:r>
                      <a:rPr lang="bg-BG" sz="2400" i="0">
                        <a:latin typeface="Cambria Math"/>
                      </a:rPr>
                      <m:t>=</m:t>
                    </m:r>
                    <m:r>
                      <a:rPr lang="bg-BG" sz="2400" i="1">
                        <a:latin typeface="Cambria Math"/>
                      </a:rPr>
                      <m:t>𝑚</m:t>
                    </m:r>
                    <m:r>
                      <m:rPr>
                        <m:nor/>
                      </m:rPr>
                      <a:rPr lang="bg-BG" sz="2400" i="1">
                        <a:latin typeface="Cambria Math"/>
                      </a:rPr>
                      <m:t> </m:t>
                    </m:r>
                    <m:r>
                      <a:rPr lang="bg-BG" sz="2400" i="1">
                        <a:latin typeface="Cambria Math"/>
                      </a:rPr>
                      <m:t>𝑧</m:t>
                    </m:r>
                    <m:r>
                      <m:rPr>
                        <m:sty m:val="p"/>
                      </m:rPr>
                      <a:rPr lang="bg-BG" sz="2400" i="0">
                        <a:latin typeface="Cambria Math"/>
                      </a:rPr>
                      <m:t>cos</m:t>
                    </m:r>
                    <m:r>
                      <a:rPr lang="bg-BG" sz="2400" i="1">
                        <a:latin typeface="Cambria Math"/>
                      </a:rPr>
                      <m:t>𝛼</m:t>
                    </m:r>
                  </m:oMath>
                </a14:m>
                <a:r>
                  <a:rPr lang="bg-BG" sz="2400" dirty="0"/>
                  <a:t>.</a:t>
                </a:r>
              </a:p>
            </p:txBody>
          </p:sp>
        </mc:Choice>
        <mc:Fallback xmlns="">
          <p:sp>
            <p:nvSpPr>
              <p:cNvPr id="10" name="Правоъгъл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050" y="5030567"/>
                <a:ext cx="2098908" cy="461665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l="-580" t="-9211" r="-3478" b="-3026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авоъгълник 10"/>
          <p:cNvSpPr/>
          <p:nvPr/>
        </p:nvSpPr>
        <p:spPr>
          <a:xfrm>
            <a:off x="190164" y="5553210"/>
            <a:ext cx="405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Диаметър на </a:t>
            </a:r>
            <a:r>
              <a:rPr lang="bg-BG" dirty="0" err="1">
                <a:solidFill>
                  <a:srgbClr val="FF0000"/>
                </a:solidFill>
              </a:rPr>
              <a:t>петовата</a:t>
            </a:r>
            <a:r>
              <a:rPr lang="bg-BG" dirty="0">
                <a:solidFill>
                  <a:srgbClr val="FF0000"/>
                </a:solidFill>
              </a:rPr>
              <a:t> окръжност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авоъгълник 13"/>
              <p:cNvSpPr/>
              <p:nvPr/>
            </p:nvSpPr>
            <p:spPr>
              <a:xfrm>
                <a:off x="5588337" y="5492232"/>
                <a:ext cx="2830840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bg-BG" sz="2400" i="1">
                              <a:latin typeface="Cambria Math"/>
                            </a:rPr>
                            <m:t>𝑓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hf</m:t>
                      </m:r>
                      <m:r>
                        <a:rPr lang="bg-BG" sz="240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bg-BG" sz="2400" i="1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bg-BG" sz="240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14" name="Правоъгъл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337" y="5492232"/>
                <a:ext cx="2830840" cy="491288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авоъгълник 15"/>
              <p:cNvSpPr/>
              <p:nvPr/>
            </p:nvSpPr>
            <p:spPr>
              <a:xfrm>
                <a:off x="4860033" y="6018005"/>
                <a:ext cx="40374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bg-BG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bg-BG" sz="240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bg-BG" sz="2400" i="1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  <m:r>
                            <a:rPr lang="bg-BG" sz="2400" i="0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bSup>
                            <m:sSubSup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bg-BG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bg-BG" sz="2400" i="1">
                                  <a:latin typeface="Cambria Math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bg-BG" sz="2400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r>
                            <a:rPr lang="bg-BG" sz="240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bg-BG" sz="240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16" name="Правоъгъл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3" y="6018005"/>
                <a:ext cx="4037420" cy="461665"/>
              </a:xfrm>
              <a:prstGeom prst="rect">
                <a:avLst/>
              </a:prstGeom>
              <a:blipFill>
                <a:blip r:embed="rId8"/>
                <a:stretch>
                  <a:fillRect t="-127632" r="-3922" b="-19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авоъгълник 17"/>
          <p:cNvSpPr/>
          <p:nvPr/>
        </p:nvSpPr>
        <p:spPr>
          <a:xfrm>
            <a:off x="251521" y="6104576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Диаметър на върховата окръжност</a:t>
            </a:r>
          </a:p>
        </p:txBody>
      </p:sp>
    </p:spTree>
    <p:extLst>
      <p:ext uri="{BB962C8B-B14F-4D97-AF65-F5344CB8AC3E}">
        <p14:creationId xmlns:p14="http://schemas.microsoft.com/office/powerpoint/2010/main" val="119452644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ru-RU" sz="2400" dirty="0" err="1">
                <a:solidFill>
                  <a:srgbClr val="00B0F0"/>
                </a:solidFill>
              </a:rPr>
              <a:t>Еволвентно</a:t>
            </a:r>
            <a:r>
              <a:rPr lang="ru-RU" sz="2400" dirty="0">
                <a:solidFill>
                  <a:srgbClr val="00B0F0"/>
                </a:solidFill>
              </a:rPr>
              <a:t> </a:t>
            </a:r>
            <a:r>
              <a:rPr lang="ru-RU" sz="2400" dirty="0" err="1">
                <a:solidFill>
                  <a:srgbClr val="00B0F0"/>
                </a:solidFill>
              </a:rPr>
              <a:t>зъбно</a:t>
            </a:r>
            <a:r>
              <a:rPr lang="ru-RU" sz="2400" dirty="0">
                <a:solidFill>
                  <a:srgbClr val="00B0F0"/>
                </a:solidFill>
              </a:rPr>
              <a:t> </a:t>
            </a:r>
            <a:r>
              <a:rPr lang="ru-RU" sz="2400" dirty="0" err="1">
                <a:solidFill>
                  <a:srgbClr val="00B0F0"/>
                </a:solidFill>
              </a:rPr>
              <a:t>зацепване</a:t>
            </a:r>
            <a:endParaRPr lang="ru-RU" sz="2400" dirty="0">
              <a:solidFill>
                <a:srgbClr val="00B0F0"/>
              </a:solidFill>
            </a:endParaRPr>
          </a:p>
        </p:txBody>
      </p:sp>
      <p:sp>
        <p:nvSpPr>
          <p:cNvPr id="2" name="Правоъгълник 1"/>
          <p:cNvSpPr/>
          <p:nvPr/>
        </p:nvSpPr>
        <p:spPr>
          <a:xfrm>
            <a:off x="539552" y="83671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rgbClr val="FF0000"/>
                </a:solidFill>
              </a:rPr>
              <a:t>Основни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параметри</a:t>
            </a:r>
            <a:r>
              <a:rPr lang="ru-RU" dirty="0">
                <a:solidFill>
                  <a:srgbClr val="FF0000"/>
                </a:solidFill>
              </a:rPr>
              <a:t> на </a:t>
            </a:r>
            <a:r>
              <a:rPr lang="ru-RU" dirty="0" err="1">
                <a:solidFill>
                  <a:srgbClr val="FF0000"/>
                </a:solidFill>
              </a:rPr>
              <a:t>еволвентни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зъбни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предавки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251521" y="1397101"/>
            <a:ext cx="8496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solidFill>
                  <a:srgbClr val="FF0000"/>
                </a:solidFill>
              </a:rPr>
              <a:t>Стъпка</a:t>
            </a:r>
            <a:r>
              <a:rPr lang="ru-RU" dirty="0">
                <a:solidFill>
                  <a:srgbClr val="FF0000"/>
                </a:solidFill>
              </a:rPr>
              <a:t> по </a:t>
            </a:r>
            <a:r>
              <a:rPr lang="ru-RU" dirty="0" err="1">
                <a:solidFill>
                  <a:srgbClr val="FF0000"/>
                </a:solidFill>
              </a:rPr>
              <a:t>делителната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окръжност</a:t>
            </a:r>
            <a:r>
              <a:rPr lang="ru-RU" dirty="0"/>
              <a:t> </a:t>
            </a:r>
            <a:endParaRPr lang="bg-BG" dirty="0"/>
          </a:p>
        </p:txBody>
      </p:sp>
      <p:sp>
        <p:nvSpPr>
          <p:cNvPr id="5" name="Правоъгълник 4"/>
          <p:cNvSpPr/>
          <p:nvPr/>
        </p:nvSpPr>
        <p:spPr>
          <a:xfrm>
            <a:off x="273427" y="2360480"/>
            <a:ext cx="2329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Ъгъл на зацепване</a:t>
            </a:r>
          </a:p>
        </p:txBody>
      </p:sp>
      <p:sp>
        <p:nvSpPr>
          <p:cNvPr id="9" name="Правоъгълник 8"/>
          <p:cNvSpPr/>
          <p:nvPr/>
        </p:nvSpPr>
        <p:spPr>
          <a:xfrm>
            <a:off x="282616" y="2996952"/>
            <a:ext cx="4386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Диаметри на началните окръжности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авоъгълник 19"/>
              <p:cNvSpPr/>
              <p:nvPr/>
            </p:nvSpPr>
            <p:spPr>
              <a:xfrm>
                <a:off x="4680012" y="1313919"/>
                <a:ext cx="12842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20" name="Правоъгъл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12" y="1313919"/>
                <a:ext cx="1284262" cy="461665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авоъгълник 27"/>
              <p:cNvSpPr/>
              <p:nvPr/>
            </p:nvSpPr>
            <p:spPr>
              <a:xfrm>
                <a:off x="6686779" y="1350146"/>
                <a:ext cx="15009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bg-BG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bg-BG" sz="2400" i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bg-BG" sz="2400" i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bg-BG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bg-BG" sz="2400" i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bg-BG" sz="2400" dirty="0"/>
                  <a:t>.</a:t>
                </a:r>
              </a:p>
            </p:txBody>
          </p:sp>
        </mc:Choice>
        <mc:Fallback xmlns="">
          <p:sp>
            <p:nvSpPr>
              <p:cNvPr id="28" name="Правоъгъл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779" y="1350146"/>
                <a:ext cx="1500924" cy="461665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t="-9211" r="-3659" b="-3026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Стрелка надясно 21"/>
          <p:cNvSpPr/>
          <p:nvPr/>
        </p:nvSpPr>
        <p:spPr>
          <a:xfrm>
            <a:off x="6084168" y="1536048"/>
            <a:ext cx="602611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авоъгълник 23"/>
              <p:cNvSpPr/>
              <p:nvPr/>
            </p:nvSpPr>
            <p:spPr>
              <a:xfrm>
                <a:off x="4668753" y="2260231"/>
                <a:ext cx="21155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bg-BG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bg-BG" sz="24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bg-BG" sz="2400" i="1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bg-BG" sz="2400" i="0">
                        <a:latin typeface="Cambria Math"/>
                      </a:rPr>
                      <m:t>=</m:t>
                    </m:r>
                    <m:r>
                      <a:rPr lang="bg-BG" sz="2400" i="1">
                        <a:latin typeface="Cambria Math"/>
                      </a:rPr>
                      <m:t>𝛼</m:t>
                    </m:r>
                    <m:r>
                      <a:rPr lang="bg-BG" sz="2400" i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bg-B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g-BG" sz="2400" i="0">
                            <a:latin typeface="Cambria Math"/>
                          </a:rPr>
                          <m:t>20</m:t>
                        </m:r>
                      </m:e>
                      <m:sup>
                        <m:r>
                          <a:rPr lang="bg-BG" sz="2400" i="0">
                            <a:latin typeface="Cambria Math"/>
                          </a:rPr>
                          <m:t>∘</m:t>
                        </m:r>
                      </m:sup>
                    </m:sSup>
                  </m:oMath>
                </a14:m>
                <a:r>
                  <a:rPr lang="bg-BG" sz="2400" dirty="0"/>
                  <a:t>.</a:t>
                </a:r>
              </a:p>
            </p:txBody>
          </p:sp>
        </mc:Choice>
        <mc:Fallback xmlns="">
          <p:sp>
            <p:nvSpPr>
              <p:cNvPr id="24" name="Правоъгъл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753" y="2260231"/>
                <a:ext cx="2115579" cy="461665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t="-9211" r="-3458" b="-3026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авоъгълник 24"/>
              <p:cNvSpPr/>
              <p:nvPr/>
            </p:nvSpPr>
            <p:spPr>
              <a:xfrm>
                <a:off x="4680012" y="2934915"/>
                <a:ext cx="3394071" cy="4934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bg-BG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bg-BG" sz="2400" i="1">
                            <a:latin typeface="Cambria Math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bg-BG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bg-BG" sz="24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bg-BG" sz="2400" i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bg-BG" sz="2400" i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bg-BG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bg-BG" sz="2400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bg-BG" sz="2400" i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bg-BG" sz="2400" i="1">
                        <a:latin typeface="Cambria Math"/>
                      </a:rPr>
                      <m:t> </m:t>
                    </m:r>
                    <m:r>
                      <a:rPr lang="bg-BG" sz="2400" i="0">
                        <a:latin typeface="Cambria Math"/>
                      </a:rPr>
                      <m:t>;</m:t>
                    </m:r>
                    <m:r>
                      <m:rPr>
                        <m:nor/>
                      </m:rPr>
                      <a:rPr lang="bg-BG" sz="2400" i="1">
                        <a:latin typeface="Cambria Math"/>
                      </a:rPr>
                      <m:t>         </m:t>
                    </m:r>
                    <m:sSub>
                      <m:sSubPr>
                        <m:ctrlPr>
                          <a:rPr lang="bg-BG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bg-BG" sz="2400" i="1">
                            <a:latin typeface="Cambria Math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bg-BG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bg-BG" sz="24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bg-BG" sz="2400" i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bg-BG" sz="2400" i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bg-BG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bg-BG" sz="2400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bg-BG" sz="2400" i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bg-BG" sz="2400" i="1">
                        <a:latin typeface="Cambria Math"/>
                      </a:rPr>
                      <m:t> </m:t>
                    </m:r>
                  </m:oMath>
                </a14:m>
                <a:r>
                  <a:rPr lang="bg-BG" sz="2400" dirty="0"/>
                  <a:t>.</a:t>
                </a:r>
              </a:p>
            </p:txBody>
          </p:sp>
        </mc:Choice>
        <mc:Fallback xmlns="">
          <p:sp>
            <p:nvSpPr>
              <p:cNvPr id="25" name="Правоъгъл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12" y="2934915"/>
                <a:ext cx="3394071" cy="493405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l="-540" t="-3704" r="-1978" b="-2716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авоъгълник 25"/>
          <p:cNvSpPr/>
          <p:nvPr/>
        </p:nvSpPr>
        <p:spPr>
          <a:xfrm>
            <a:off x="282616" y="3791271"/>
            <a:ext cx="3413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err="1">
                <a:solidFill>
                  <a:srgbClr val="FF0000"/>
                </a:solidFill>
              </a:rPr>
              <a:t>Междуцентрово</a:t>
            </a:r>
            <a:r>
              <a:rPr lang="bg-BG" dirty="0">
                <a:solidFill>
                  <a:srgbClr val="FF0000"/>
                </a:solidFill>
              </a:rPr>
              <a:t> разстояние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авоъгълник 28"/>
              <p:cNvSpPr/>
              <p:nvPr/>
            </p:nvSpPr>
            <p:spPr>
              <a:xfrm>
                <a:off x="4680012" y="3731294"/>
                <a:ext cx="2236703" cy="4934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bg-BG" sz="2400" i="1"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bg-BG" sz="24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29" name="Правоъгъл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12" y="3731294"/>
                <a:ext cx="2236703" cy="493405"/>
              </a:xfrm>
              <a:prstGeom prst="rect">
                <a:avLst/>
              </a:prstGeom>
              <a:blipFill rotWithShape="1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авоъгълник 29"/>
              <p:cNvSpPr/>
              <p:nvPr/>
            </p:nvSpPr>
            <p:spPr>
              <a:xfrm>
                <a:off x="1989173" y="4869160"/>
                <a:ext cx="5650008" cy="806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bg-BG" sz="2400" i="1"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bg-BG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bg-BG" sz="24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bg-BG" sz="2400" i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bg-BG" sz="2400" i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bg-BG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bg-BG" sz="24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bg-BG" sz="2400" i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bg-BG" sz="2400" i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bg-BG" sz="24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bg-BG" sz="2400" i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bg-BG" sz="2400" i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bg-BG" sz="24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𝑚</m:t>
                              </m:r>
                              <m:r>
                                <a:rPr lang="bg-BG" sz="2400" i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bg-BG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bg-BG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bg-BG" sz="2400" i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bg-BG" sz="2400" i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bg-BG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bg-BG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bg-BG" sz="2400" i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bg-BG" sz="2400" i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30" name="Правоъгъл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173" y="4869160"/>
                <a:ext cx="5650008" cy="806696"/>
              </a:xfrm>
              <a:prstGeom prst="rect">
                <a:avLst/>
              </a:prstGeom>
              <a:blipFill rotWithShape="1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08857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ru-RU" sz="2400" dirty="0" err="1">
                <a:solidFill>
                  <a:srgbClr val="00B0F0"/>
                </a:solidFill>
              </a:rPr>
              <a:t>Еволвентно</a:t>
            </a:r>
            <a:r>
              <a:rPr lang="ru-RU" sz="2400" dirty="0">
                <a:solidFill>
                  <a:srgbClr val="00B0F0"/>
                </a:solidFill>
              </a:rPr>
              <a:t> </a:t>
            </a:r>
            <a:r>
              <a:rPr lang="ru-RU" sz="2400" dirty="0" err="1">
                <a:solidFill>
                  <a:srgbClr val="00B0F0"/>
                </a:solidFill>
              </a:rPr>
              <a:t>зъбно</a:t>
            </a:r>
            <a:r>
              <a:rPr lang="ru-RU" sz="2400" dirty="0">
                <a:solidFill>
                  <a:srgbClr val="00B0F0"/>
                </a:solidFill>
              </a:rPr>
              <a:t> </a:t>
            </a:r>
            <a:r>
              <a:rPr lang="ru-RU" sz="2400" dirty="0" err="1">
                <a:solidFill>
                  <a:srgbClr val="00B0F0"/>
                </a:solidFill>
              </a:rPr>
              <a:t>зацепване</a:t>
            </a:r>
            <a:endParaRPr lang="ru-RU" sz="2400" dirty="0">
              <a:solidFill>
                <a:srgbClr val="00B0F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003" y="258799"/>
            <a:ext cx="4280320" cy="38917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pic>
      <p:sp>
        <p:nvSpPr>
          <p:cNvPr id="3" name="Текстово поле 2"/>
          <p:cNvSpPr txBox="1"/>
          <p:nvPr/>
        </p:nvSpPr>
        <p:spPr>
          <a:xfrm>
            <a:off x="630548" y="652047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Кръгова </a:t>
            </a:r>
            <a:r>
              <a:rPr lang="bg-BG" dirty="0" err="1">
                <a:solidFill>
                  <a:srgbClr val="FF0000"/>
                </a:solidFill>
              </a:rPr>
              <a:t>еволвента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4" name="Правоъгълник 3"/>
          <p:cNvSpPr/>
          <p:nvPr/>
        </p:nvSpPr>
        <p:spPr>
          <a:xfrm>
            <a:off x="3851920" y="1161507"/>
            <a:ext cx="53011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При </a:t>
            </a:r>
            <a:r>
              <a:rPr lang="ru-RU" dirty="0" err="1"/>
              <a:t>търкалянето</a:t>
            </a:r>
            <a:r>
              <a:rPr lang="ru-RU" dirty="0"/>
              <a:t> без </a:t>
            </a:r>
            <a:r>
              <a:rPr lang="ru-RU" dirty="0" err="1"/>
              <a:t>плъзгане</a:t>
            </a:r>
            <a:r>
              <a:rPr lang="ru-RU" dirty="0"/>
              <a:t> на права  </a:t>
            </a:r>
            <a:r>
              <a:rPr lang="en-US" i="1" dirty="0"/>
              <a:t>N-N</a:t>
            </a:r>
            <a:r>
              <a:rPr lang="ru-RU" dirty="0"/>
              <a:t>  по </a:t>
            </a:r>
            <a:r>
              <a:rPr lang="ru-RU" dirty="0" err="1"/>
              <a:t>окръжност</a:t>
            </a:r>
            <a:r>
              <a:rPr lang="ru-RU" dirty="0"/>
              <a:t>   </a:t>
            </a:r>
            <a:r>
              <a:rPr lang="en-US" i="1" dirty="0"/>
              <a:t>b</a:t>
            </a:r>
            <a:r>
              <a:rPr lang="ru-RU" dirty="0"/>
              <a:t>, </a:t>
            </a:r>
            <a:r>
              <a:rPr lang="ru-RU" dirty="0" err="1"/>
              <a:t>произволна</a:t>
            </a:r>
            <a:r>
              <a:rPr lang="ru-RU" dirty="0"/>
              <a:t> точка  </a:t>
            </a:r>
            <a:r>
              <a:rPr lang="en-US" i="1" dirty="0"/>
              <a:t>Y</a:t>
            </a:r>
            <a:r>
              <a:rPr lang="en-US" dirty="0"/>
              <a:t> </a:t>
            </a:r>
            <a:r>
              <a:rPr lang="ru-RU" dirty="0"/>
              <a:t>от </a:t>
            </a:r>
            <a:r>
              <a:rPr lang="ru-RU" dirty="0" err="1"/>
              <a:t>правата</a:t>
            </a:r>
            <a:r>
              <a:rPr lang="ru-RU" dirty="0"/>
              <a:t> </a:t>
            </a:r>
            <a:r>
              <a:rPr lang="ru-RU" dirty="0" err="1"/>
              <a:t>описва</a:t>
            </a:r>
            <a:r>
              <a:rPr lang="ru-RU" dirty="0"/>
              <a:t> в </a:t>
            </a:r>
            <a:r>
              <a:rPr lang="ru-RU" dirty="0" err="1"/>
              <a:t>равнината</a:t>
            </a:r>
            <a:r>
              <a:rPr lang="ru-RU" dirty="0"/>
              <a:t> на </a:t>
            </a:r>
            <a:r>
              <a:rPr lang="ru-RU" dirty="0" err="1"/>
              <a:t>окръжността</a:t>
            </a:r>
            <a:r>
              <a:rPr lang="ru-RU" dirty="0"/>
              <a:t> крива  </a:t>
            </a:r>
            <a:r>
              <a:rPr lang="en-US" i="1" dirty="0"/>
              <a:t>E</a:t>
            </a:r>
            <a:r>
              <a:rPr lang="ru-RU" dirty="0"/>
              <a:t>, наречена </a:t>
            </a:r>
            <a:r>
              <a:rPr lang="ru-RU" dirty="0" err="1">
                <a:solidFill>
                  <a:srgbClr val="FF0000"/>
                </a:solidFill>
              </a:rPr>
              <a:t>кръгова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еволвента</a:t>
            </a:r>
            <a:r>
              <a:rPr lang="ru-RU" dirty="0"/>
              <a:t>. </a:t>
            </a:r>
            <a:r>
              <a:rPr lang="ru-RU" dirty="0" err="1"/>
              <a:t>Правата</a:t>
            </a:r>
            <a:r>
              <a:rPr lang="ru-RU" dirty="0"/>
              <a:t> </a:t>
            </a:r>
            <a:r>
              <a:rPr lang="en-US" i="1" dirty="0"/>
              <a:t>N-N</a:t>
            </a:r>
            <a:r>
              <a:rPr lang="ru-RU" dirty="0"/>
              <a:t> се </a:t>
            </a:r>
            <a:r>
              <a:rPr lang="ru-RU" dirty="0" err="1"/>
              <a:t>нарича</a:t>
            </a:r>
            <a:r>
              <a:rPr lang="ru-RU" dirty="0"/>
              <a:t> </a:t>
            </a:r>
            <a:r>
              <a:rPr lang="ru-RU" dirty="0" err="1"/>
              <a:t>образуваща</a:t>
            </a:r>
            <a:r>
              <a:rPr lang="ru-RU" dirty="0"/>
              <a:t> права, а </a:t>
            </a:r>
            <a:r>
              <a:rPr lang="ru-RU" dirty="0" err="1"/>
              <a:t>окръжността</a:t>
            </a:r>
            <a:r>
              <a:rPr lang="ru-RU" dirty="0"/>
              <a:t> </a:t>
            </a:r>
            <a:r>
              <a:rPr lang="en-US" i="1" dirty="0"/>
              <a:t>b</a:t>
            </a:r>
            <a:r>
              <a:rPr lang="ru-RU" dirty="0"/>
              <a:t>  с радиус </a:t>
            </a:r>
            <a:r>
              <a:rPr lang="en-US" i="1" dirty="0" err="1"/>
              <a:t>r</a:t>
            </a:r>
            <a:r>
              <a:rPr lang="en-US" sz="1100" i="1" dirty="0" err="1"/>
              <a:t>b</a:t>
            </a:r>
            <a:r>
              <a:rPr lang="ru-RU" dirty="0"/>
              <a:t>  се </a:t>
            </a:r>
            <a:r>
              <a:rPr lang="ru-RU" dirty="0" err="1"/>
              <a:t>нарича</a:t>
            </a:r>
            <a:r>
              <a:rPr lang="ru-RU" dirty="0"/>
              <a:t> </a:t>
            </a:r>
            <a:r>
              <a:rPr lang="ru-RU" dirty="0" err="1"/>
              <a:t>еволюта</a:t>
            </a:r>
            <a:r>
              <a:rPr lang="ru-RU" dirty="0"/>
              <a:t> (в </a:t>
            </a:r>
            <a:r>
              <a:rPr lang="ru-RU" dirty="0" err="1"/>
              <a:t>теорията</a:t>
            </a:r>
            <a:r>
              <a:rPr lang="ru-RU" dirty="0"/>
              <a:t> на </a:t>
            </a:r>
            <a:r>
              <a:rPr lang="ru-RU" dirty="0" err="1"/>
              <a:t>еволвентното</a:t>
            </a:r>
            <a:r>
              <a:rPr lang="ru-RU" dirty="0"/>
              <a:t> </a:t>
            </a:r>
            <a:r>
              <a:rPr lang="ru-RU" dirty="0" err="1"/>
              <a:t>зъбно</a:t>
            </a:r>
            <a:r>
              <a:rPr lang="ru-RU" dirty="0"/>
              <a:t> </a:t>
            </a:r>
            <a:r>
              <a:rPr lang="ru-RU" dirty="0" err="1"/>
              <a:t>зацепване</a:t>
            </a:r>
            <a:r>
              <a:rPr lang="ru-RU" dirty="0"/>
              <a:t> се </a:t>
            </a:r>
            <a:r>
              <a:rPr lang="ru-RU" dirty="0" err="1"/>
              <a:t>нарича</a:t>
            </a:r>
            <a:r>
              <a:rPr lang="ru-RU" dirty="0"/>
              <a:t> </a:t>
            </a:r>
            <a:r>
              <a:rPr lang="ru-RU" dirty="0" err="1"/>
              <a:t>основна</a:t>
            </a:r>
            <a:r>
              <a:rPr lang="ru-RU" dirty="0"/>
              <a:t> </a:t>
            </a:r>
            <a:r>
              <a:rPr lang="ru-RU" dirty="0" err="1"/>
              <a:t>окръжност</a:t>
            </a:r>
            <a:r>
              <a:rPr lang="ru-RU" dirty="0"/>
              <a:t>). </a:t>
            </a:r>
            <a:r>
              <a:rPr lang="ru-RU" dirty="0" err="1"/>
              <a:t>Еволвентата</a:t>
            </a:r>
            <a:r>
              <a:rPr lang="ru-RU" dirty="0"/>
              <a:t> </a:t>
            </a:r>
            <a:r>
              <a:rPr lang="ru-RU" dirty="0" err="1"/>
              <a:t>има</a:t>
            </a:r>
            <a:r>
              <a:rPr lang="ru-RU" dirty="0"/>
              <a:t> два клона, </a:t>
            </a:r>
            <a:r>
              <a:rPr lang="ru-RU" dirty="0" err="1"/>
              <a:t>симетрични</a:t>
            </a:r>
            <a:r>
              <a:rPr lang="ru-RU" dirty="0"/>
              <a:t> </a:t>
            </a:r>
            <a:r>
              <a:rPr lang="ru-RU" dirty="0" err="1"/>
              <a:t>относно</a:t>
            </a:r>
            <a:r>
              <a:rPr lang="ru-RU" dirty="0"/>
              <a:t> </a:t>
            </a:r>
            <a:r>
              <a:rPr lang="ru-RU" dirty="0" err="1"/>
              <a:t>полярната</a:t>
            </a:r>
            <a:r>
              <a:rPr lang="ru-RU" dirty="0"/>
              <a:t> ос  </a:t>
            </a:r>
            <a:r>
              <a:rPr lang="en-US" i="1" dirty="0"/>
              <a:t>p</a:t>
            </a:r>
            <a:r>
              <a:rPr lang="ru-RU" dirty="0"/>
              <a:t>. </a:t>
            </a:r>
            <a:endParaRPr lang="bg-BG" dirty="0"/>
          </a:p>
        </p:txBody>
      </p:sp>
      <p:cxnSp>
        <p:nvCxnSpPr>
          <p:cNvPr id="6" name="Право съединение 5"/>
          <p:cNvCxnSpPr>
            <a:cxnSpLocks/>
          </p:cNvCxnSpPr>
          <p:nvPr/>
        </p:nvCxnSpPr>
        <p:spPr>
          <a:xfrm flipV="1">
            <a:off x="2430748" y="2492896"/>
            <a:ext cx="720080" cy="720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авоъгълник 10"/>
              <p:cNvSpPr/>
              <p:nvPr/>
            </p:nvSpPr>
            <p:spPr>
              <a:xfrm>
                <a:off x="246088" y="4364280"/>
                <a:ext cx="2782493" cy="51937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groupChr>
                            <m:groupChrPr>
                              <m:chr m:val="⌢"/>
                              <m:pos m:val="top"/>
                              <m:vertJc m:val="bot"/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bg-BG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bg-BG" sz="2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bg-BG" sz="2400" i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bg-BG" sz="2400" i="1">
                                  <a:latin typeface="Cambria Math"/>
                                </a:rPr>
                                <m:t>𝐵</m:t>
                              </m:r>
                            </m:e>
                          </m:groupChr>
                          <m:r>
                            <a:rPr lang="bg-BG" sz="2400" i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bg-BG" sz="2400" i="1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r>
                            <a:rPr lang="bg-BG" sz="2400" i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bg-BG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r>
                            <a:rPr lang="bg-BG" sz="2400" i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bg-BG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11" name="Правоъгъл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8" y="4364280"/>
                <a:ext cx="2782493" cy="519373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авоъгълник 13"/>
              <p:cNvSpPr/>
              <p:nvPr/>
            </p:nvSpPr>
            <p:spPr>
              <a:xfrm>
                <a:off x="238357" y="4934803"/>
                <a:ext cx="2167260" cy="4977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bg-BG" sz="2400" i="1">
                              <a:latin typeface="Cambria Math"/>
                            </a:rPr>
                            <m:t>𝑌𝐵</m:t>
                          </m:r>
                        </m:e>
                      </m:acc>
                      <m:r>
                        <a:rPr lang="bg-BG" sz="24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bg-BG" sz="2400" i="1"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m:rPr>
                          <m:nor/>
                        </m:rPr>
                        <a:rPr lang="bg-BG" sz="2400" i="1">
                          <a:latin typeface="Cambria Math"/>
                        </a:rPr>
                        <m:t> </m:t>
                      </m:r>
                      <m:r>
                        <m:rPr>
                          <m:sty m:val="p"/>
                        </m:rPr>
                        <a:rPr lang="bg-BG" sz="2400" i="0">
                          <a:latin typeface="Cambria Math"/>
                        </a:rPr>
                        <m:t>tan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bg-BG" sz="2400" i="1"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14" name="Правоъгъл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57" y="4934803"/>
                <a:ext cx="2167260" cy="497700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авоъгълник 17"/>
              <p:cNvSpPr/>
              <p:nvPr/>
            </p:nvSpPr>
            <p:spPr>
              <a:xfrm>
                <a:off x="238357" y="5531891"/>
                <a:ext cx="1567160" cy="48167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⌢"/>
                          <m:pos m:val="top"/>
                          <m:vertJc m:val="bot"/>
                          <m:ctrlPr>
                            <a:rPr lang="bg-BG" sz="24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bg-BG" sz="240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bg-BG" sz="2400" i="1">
                              <a:latin typeface="Cambria Math"/>
                            </a:rPr>
                            <m:t>𝐵</m:t>
                          </m:r>
                        </m:e>
                      </m:groupCh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bg-BG" sz="2400" i="1">
                              <a:latin typeface="Cambria Math"/>
                            </a:rPr>
                            <m:t>𝑌𝐵</m:t>
                          </m:r>
                        </m:e>
                      </m:acc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18" name="Правоъгъл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57" y="5531891"/>
                <a:ext cx="1567160" cy="481670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t="-1139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авоъгълник 19"/>
              <p:cNvSpPr/>
              <p:nvPr/>
            </p:nvSpPr>
            <p:spPr>
              <a:xfrm>
                <a:off x="4272744" y="4039058"/>
                <a:ext cx="4763752" cy="124982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</m:rPr>
                              <a:rPr lang="bg-BG" sz="2400" i="1">
                                <a:latin typeface="Cambria Math"/>
                              </a:rPr>
                              <m:t>  </m:t>
                            </m:r>
                            <m:sSub>
                              <m:sSubPr>
                                <m:ctrlPr>
                                  <a:rPr lang="bg-BG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bg-BG" sz="2400" i="1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bg-BG" sz="2400" i="1"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bg-BG" sz="2400" i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bg-BG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bg-BG" sz="2400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bg-BG" sz="2400" i="1"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bg-BG" sz="2400" i="0">
                                <a:latin typeface="Cambria Math"/>
                              </a:rPr>
                              <m:t>)=</m:t>
                            </m:r>
                            <m:f>
                              <m:fPr>
                                <m:ctrlPr>
                                  <a:rPr lang="bg-BG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bg-BG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bg-BG" sz="24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bg-BG" sz="2400" i="1">
                                        <a:latin typeface="Cambria Math"/>
                                      </a:rPr>
                                      <m:t>𝑏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bg-BG" sz="2400" i="0">
                                    <a:latin typeface="Cambria Math"/>
                                  </a:rPr>
                                  <m:t>cos</m:t>
                                </m:r>
                                <m:sSub>
                                  <m:sSubPr>
                                    <m:ctrlPr>
                                      <a:rPr lang="bg-BG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bg-BG" sz="2400" i="1"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bg-BG" sz="24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  <m:r>
                              <m:rPr>
                                <m:nor/>
                              </m:rPr>
                              <a:rPr lang="bg-BG" sz="2400" i="1">
                                <a:latin typeface="Cambria Math"/>
                              </a:rPr>
                              <m:t> </m:t>
                            </m:r>
                            <m:r>
                              <a:rPr lang="bg-BG" sz="2400" i="0">
                                <a:latin typeface="Cambria Math"/>
                              </a:rPr>
                              <m:t>,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bg-BG" sz="2400" i="1">
                                <a:latin typeface="Cambria Math"/>
                              </a:rPr>
                              <m:t>  </m:t>
                            </m:r>
                            <m:sSub>
                              <m:sSubPr>
                                <m:ctrlPr>
                                  <a:rPr lang="bg-BG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bg-BG" sz="24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bg-BG" sz="2400" i="1"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bg-BG" sz="2400" i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bg-BG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bg-BG" sz="2400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bg-BG" sz="2400" i="1"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bg-BG" sz="2400" i="0">
                                <a:latin typeface="Cambria Math"/>
                              </a:rPr>
                              <m:t>)=</m:t>
                            </m:r>
                            <m:r>
                              <m:rPr>
                                <m:sty m:val="p"/>
                              </m:rPr>
                              <a:rPr lang="bg-BG" sz="2400" i="0">
                                <a:latin typeface="Cambria Math"/>
                              </a:rPr>
                              <m:t>inv</m:t>
                            </m:r>
                            <m:sSub>
                              <m:sSubPr>
                                <m:ctrlPr>
                                  <a:rPr lang="bg-BG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bg-BG" sz="2400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bg-BG" sz="2400" i="1"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bg-BG" sz="2400" i="1">
                                <a:latin typeface="Cambria Math"/>
                              </a:rPr>
                              <m:t> </m:t>
                            </m:r>
                            <m:r>
                              <a:rPr lang="bg-BG" sz="2400" i="0">
                                <a:latin typeface="Cambria Math"/>
                              </a:rPr>
                              <m:t>,</m:t>
                            </m:r>
                          </m:e>
                        </m:mr>
                      </m:m>
                      <m:r>
                        <m:rPr>
                          <m:nor/>
                        </m:rPr>
                        <a:rPr lang="bg-BG" sz="2400" i="1">
                          <a:latin typeface="Cambria Math"/>
                        </a:rPr>
                        <m:t>       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bg-BG" sz="24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2400" i="0">
                              <a:latin typeface="Cambria Math"/>
                            </a:rPr>
                            <m:t>0,</m:t>
                          </m:r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f>
                            <m:fPr>
                              <m:type m:val="lin"/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400" i="1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bg-BG" sz="2400" i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20" name="Правоъгъл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44" y="4039058"/>
                <a:ext cx="4763752" cy="1249829"/>
              </a:xfrm>
              <a:prstGeom prst="rect">
                <a:avLst/>
              </a:prstGeom>
              <a:blipFill rotWithShape="1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Стрелка надясно 21"/>
          <p:cNvSpPr/>
          <p:nvPr/>
        </p:nvSpPr>
        <p:spPr>
          <a:xfrm>
            <a:off x="3203848" y="5059228"/>
            <a:ext cx="648072" cy="248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авоъгълник 23"/>
              <p:cNvSpPr/>
              <p:nvPr/>
            </p:nvSpPr>
            <p:spPr>
              <a:xfrm>
                <a:off x="4272744" y="5678165"/>
                <a:ext cx="3687035" cy="39126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bg-BG">
                          <a:latin typeface="Cambria Math"/>
                        </a:rPr>
                        <m:t>inv</m:t>
                      </m:r>
                      <m:sSub>
                        <m:sSubPr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bg-BG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bg-BG" i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bg-BG" i="0">
                          <a:latin typeface="Cambria Math"/>
                        </a:rPr>
                        <m:t>tan</m:t>
                      </m:r>
                      <m:sSub>
                        <m:sSubPr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bg-BG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bg-BG" i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bg-BG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bg-BG" i="0"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bg-BG" i="1">
                          <a:latin typeface="Cambria Math"/>
                        </a:rPr>
                        <m:t>  </m:t>
                      </m:r>
                      <m:r>
                        <a:rPr lang="bg-BG" i="1">
                          <a:latin typeface="Cambria Math"/>
                        </a:rPr>
                        <m:t>𝛼</m:t>
                      </m:r>
                      <m:r>
                        <a:rPr lang="bg-BG" i="0">
                          <a:latin typeface="Cambria Math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i="0">
                              <a:latin typeface="Cambria Math"/>
                            </a:rPr>
                            <m:t>0,</m:t>
                          </m:r>
                          <m:r>
                            <m:rPr>
                              <m:nor/>
                            </m:rPr>
                            <a:rPr lang="bg-BG" i="1">
                              <a:latin typeface="Cambria Math"/>
                            </a:rPr>
                            <m:t> </m:t>
                          </m:r>
                          <m:f>
                            <m:fPr>
                              <m:type m:val="lin"/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i="1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bg-BG" i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4" name="Правоъгъл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44" y="5678165"/>
                <a:ext cx="3687035" cy="391261"/>
              </a:xfrm>
              <a:prstGeom prst="rect">
                <a:avLst/>
              </a:prstGeom>
              <a:blipFill rotWithShape="1">
                <a:blip r:embed="rId7" cstate="print"/>
                <a:stretch>
                  <a:fillRect t="-107692" r="-9752" b="-16000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авоъгълник 24"/>
          <p:cNvSpPr/>
          <p:nvPr/>
        </p:nvSpPr>
        <p:spPr>
          <a:xfrm>
            <a:off x="0" y="6013561"/>
            <a:ext cx="91530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solidFill>
                  <a:srgbClr val="FF0000"/>
                </a:solidFill>
              </a:rPr>
              <a:t>O</a:t>
            </a:r>
            <a:r>
              <a:rPr lang="ru-RU" sz="1600" dirty="0" err="1">
                <a:solidFill>
                  <a:srgbClr val="FF0000"/>
                </a:solidFill>
              </a:rPr>
              <a:t>сновни</a:t>
            </a:r>
            <a:r>
              <a:rPr lang="ru-RU" sz="1600" dirty="0">
                <a:solidFill>
                  <a:srgbClr val="FF0000"/>
                </a:solidFill>
              </a:rPr>
              <a:t> свойства:</a:t>
            </a:r>
          </a:p>
          <a:p>
            <a:pPr algn="just"/>
            <a:r>
              <a:rPr lang="ru-RU" sz="1600" dirty="0" err="1">
                <a:solidFill>
                  <a:srgbClr val="FF0000"/>
                </a:solidFill>
              </a:rPr>
              <a:t>Нормалата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en-US" sz="1600" i="1" dirty="0">
                <a:solidFill>
                  <a:srgbClr val="FF0000"/>
                </a:solidFill>
              </a:rPr>
              <a:t>n-n</a:t>
            </a:r>
            <a:r>
              <a:rPr lang="ru-RU" sz="1600" dirty="0">
                <a:solidFill>
                  <a:srgbClr val="FF0000"/>
                </a:solidFill>
              </a:rPr>
              <a:t>  за всяка точка от </a:t>
            </a:r>
            <a:r>
              <a:rPr lang="ru-RU" sz="1600" dirty="0" err="1">
                <a:solidFill>
                  <a:srgbClr val="FF0000"/>
                </a:solidFill>
              </a:rPr>
              <a:t>еволвентата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съвпада</a:t>
            </a:r>
            <a:r>
              <a:rPr lang="ru-RU" sz="1600" dirty="0">
                <a:solidFill>
                  <a:srgbClr val="FF0000"/>
                </a:solidFill>
              </a:rPr>
              <a:t> с </a:t>
            </a:r>
            <a:r>
              <a:rPr lang="ru-RU" sz="1600" dirty="0" err="1">
                <a:solidFill>
                  <a:srgbClr val="FF0000"/>
                </a:solidFill>
              </a:rPr>
              <a:t>образуващата</a:t>
            </a:r>
            <a:r>
              <a:rPr lang="ru-RU" sz="1600" dirty="0">
                <a:solidFill>
                  <a:srgbClr val="FF0000"/>
                </a:solidFill>
              </a:rPr>
              <a:t> права  </a:t>
            </a:r>
            <a:r>
              <a:rPr lang="en-US" sz="1600" i="1" dirty="0">
                <a:solidFill>
                  <a:srgbClr val="FF0000"/>
                </a:solidFill>
              </a:rPr>
              <a:t>N-N</a:t>
            </a:r>
            <a:r>
              <a:rPr lang="ru-RU" sz="1600" dirty="0">
                <a:solidFill>
                  <a:srgbClr val="FF0000"/>
                </a:solidFill>
              </a:rPr>
              <a:t>.</a:t>
            </a:r>
            <a:endParaRPr lang="en-US" sz="1600" dirty="0">
              <a:solidFill>
                <a:srgbClr val="FF0000"/>
              </a:solidFill>
            </a:endParaRPr>
          </a:p>
          <a:p>
            <a:pPr algn="just"/>
            <a:r>
              <a:rPr lang="ru-RU" sz="1600" dirty="0" err="1">
                <a:solidFill>
                  <a:srgbClr val="FF0000"/>
                </a:solidFill>
              </a:rPr>
              <a:t>Допирната</a:t>
            </a:r>
            <a:r>
              <a:rPr lang="ru-RU" sz="1600" dirty="0">
                <a:solidFill>
                  <a:srgbClr val="FF0000"/>
                </a:solidFill>
              </a:rPr>
              <a:t> точка  </a:t>
            </a:r>
            <a:r>
              <a:rPr lang="en-US" sz="1600" i="1" dirty="0">
                <a:solidFill>
                  <a:srgbClr val="FF0000"/>
                </a:solidFill>
              </a:rPr>
              <a:t>B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представлява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ru-RU" sz="1600" dirty="0" err="1">
                <a:solidFill>
                  <a:srgbClr val="FF0000"/>
                </a:solidFill>
              </a:rPr>
              <a:t>център</a:t>
            </a:r>
            <a:r>
              <a:rPr lang="ru-RU" sz="1600" dirty="0">
                <a:solidFill>
                  <a:srgbClr val="FF0000"/>
                </a:solidFill>
              </a:rPr>
              <a:t> на </a:t>
            </a:r>
            <a:r>
              <a:rPr lang="ru-RU" sz="1600" dirty="0" err="1">
                <a:solidFill>
                  <a:srgbClr val="FF0000"/>
                </a:solidFill>
              </a:rPr>
              <a:t>кривина</a:t>
            </a:r>
            <a:r>
              <a:rPr lang="ru-RU" sz="1600" dirty="0">
                <a:solidFill>
                  <a:srgbClr val="FF0000"/>
                </a:solidFill>
              </a:rPr>
              <a:t> за </a:t>
            </a:r>
            <a:r>
              <a:rPr lang="ru-RU" sz="1600" dirty="0" err="1">
                <a:solidFill>
                  <a:srgbClr val="FF0000"/>
                </a:solidFill>
              </a:rPr>
              <a:t>еволвентата</a:t>
            </a:r>
            <a:r>
              <a:rPr lang="ru-RU" sz="1600" dirty="0">
                <a:solidFill>
                  <a:srgbClr val="FF0000"/>
                </a:solidFill>
              </a:rPr>
              <a:t> в точка  </a:t>
            </a:r>
            <a:r>
              <a:rPr lang="en-US" sz="1600" i="1" dirty="0">
                <a:solidFill>
                  <a:srgbClr val="FF0000"/>
                </a:solidFill>
              </a:rPr>
              <a:t>Y</a:t>
            </a:r>
            <a:r>
              <a:rPr lang="ru-RU" sz="16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2286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8" grpId="0" animBg="1"/>
      <p:bldP spid="20" grpId="0" animBg="1"/>
      <p:bldP spid="22" grpId="0" animBg="1"/>
      <p:bldP spid="24" grpId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472"/>
            <a:ext cx="6012160" cy="3927183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ru-RU" sz="2400" dirty="0" err="1">
                <a:solidFill>
                  <a:srgbClr val="00B0F0"/>
                </a:solidFill>
              </a:rPr>
              <a:t>Еволвентно</a:t>
            </a:r>
            <a:r>
              <a:rPr lang="ru-RU" sz="2400" dirty="0">
                <a:solidFill>
                  <a:srgbClr val="00B0F0"/>
                </a:solidFill>
              </a:rPr>
              <a:t> </a:t>
            </a:r>
            <a:r>
              <a:rPr lang="ru-RU" sz="2400" dirty="0" err="1">
                <a:solidFill>
                  <a:srgbClr val="00B0F0"/>
                </a:solidFill>
              </a:rPr>
              <a:t>зъбно</a:t>
            </a:r>
            <a:r>
              <a:rPr lang="ru-RU" sz="2400" dirty="0">
                <a:solidFill>
                  <a:srgbClr val="00B0F0"/>
                </a:solidFill>
              </a:rPr>
              <a:t> </a:t>
            </a:r>
            <a:r>
              <a:rPr lang="ru-RU" sz="2400" dirty="0" err="1">
                <a:solidFill>
                  <a:srgbClr val="00B0F0"/>
                </a:solidFill>
              </a:rPr>
              <a:t>зацепване</a:t>
            </a:r>
            <a:endParaRPr lang="ru-RU" sz="2400" dirty="0">
              <a:solidFill>
                <a:srgbClr val="00B0F0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3347864" y="836712"/>
            <a:ext cx="5670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FF0000"/>
                </a:solidFill>
              </a:rPr>
              <a:t>Основни</a:t>
            </a:r>
            <a:r>
              <a:rPr lang="ru-RU" dirty="0">
                <a:solidFill>
                  <a:srgbClr val="FF0000"/>
                </a:solidFill>
              </a:rPr>
              <a:t> свойства на </a:t>
            </a:r>
            <a:r>
              <a:rPr lang="ru-RU" dirty="0" err="1">
                <a:solidFill>
                  <a:srgbClr val="FF0000"/>
                </a:solidFill>
              </a:rPr>
              <a:t>еволвентното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зацепване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5" name="Правоъгълник 4"/>
          <p:cNvSpPr/>
          <p:nvPr/>
        </p:nvSpPr>
        <p:spPr>
          <a:xfrm>
            <a:off x="608" y="4077072"/>
            <a:ext cx="91433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Общата нормала   в процеса на движение не мени положението си в равнината на стойката – </a:t>
            </a:r>
            <a:r>
              <a:rPr lang="ru-RU" dirty="0">
                <a:solidFill>
                  <a:srgbClr val="C00000"/>
                </a:solidFill>
              </a:rPr>
              <a:t>основен закон на зацепване</a:t>
            </a:r>
            <a:r>
              <a:rPr lang="ru-RU" dirty="0"/>
              <a:t>.</a:t>
            </a:r>
          </a:p>
          <a:p>
            <a:pPr algn="just"/>
            <a:r>
              <a:rPr lang="ru-RU" dirty="0"/>
              <a:t>Контактната точка   на двата еволвентни профила се мести по нормалата   между точките   </a:t>
            </a:r>
            <a:r>
              <a:rPr lang="en-US" i="1" dirty="0"/>
              <a:t>A</a:t>
            </a:r>
            <a:r>
              <a:rPr lang="en-US" sz="1100" dirty="0"/>
              <a:t>  </a:t>
            </a:r>
            <a:r>
              <a:rPr lang="ru-RU" dirty="0"/>
              <a:t>и </a:t>
            </a:r>
            <a:r>
              <a:rPr lang="en-US" i="1" dirty="0"/>
              <a:t>B</a:t>
            </a:r>
            <a:r>
              <a:rPr lang="ru-RU" dirty="0"/>
              <a:t>. </a:t>
            </a:r>
            <a:r>
              <a:rPr lang="ru-RU" dirty="0" err="1"/>
              <a:t>Отсечката</a:t>
            </a:r>
            <a:r>
              <a:rPr lang="ru-RU" dirty="0"/>
              <a:t>    е известна </a:t>
            </a:r>
            <a:r>
              <a:rPr lang="ru-RU" dirty="0" err="1"/>
              <a:t>като</a:t>
            </a:r>
            <a:r>
              <a:rPr lang="ru-RU" dirty="0"/>
              <a:t> </a:t>
            </a:r>
            <a:r>
              <a:rPr lang="ru-RU" dirty="0">
                <a:solidFill>
                  <a:srgbClr val="C00000"/>
                </a:solidFill>
              </a:rPr>
              <a:t>линия на </a:t>
            </a:r>
            <a:r>
              <a:rPr lang="ru-RU" dirty="0" err="1">
                <a:solidFill>
                  <a:srgbClr val="C00000"/>
                </a:solidFill>
              </a:rPr>
              <a:t>зацепване</a:t>
            </a:r>
            <a:r>
              <a:rPr lang="ru-RU" dirty="0"/>
              <a:t>.</a:t>
            </a:r>
          </a:p>
          <a:p>
            <a:pPr algn="just"/>
            <a:r>
              <a:rPr lang="ru-RU" dirty="0"/>
              <a:t>При </a:t>
            </a:r>
            <a:r>
              <a:rPr lang="ru-RU" dirty="0" err="1"/>
              <a:t>промяна</a:t>
            </a:r>
            <a:r>
              <a:rPr lang="ru-RU" dirty="0"/>
              <a:t> на </a:t>
            </a:r>
            <a:r>
              <a:rPr lang="ru-RU" dirty="0" err="1"/>
              <a:t>междуцентровото</a:t>
            </a:r>
            <a:r>
              <a:rPr lang="ru-RU" dirty="0"/>
              <a:t> </a:t>
            </a:r>
            <a:r>
              <a:rPr lang="ru-RU" dirty="0" err="1"/>
              <a:t>разстояние</a:t>
            </a:r>
            <a:r>
              <a:rPr lang="ru-RU" dirty="0"/>
              <a:t> </a:t>
            </a:r>
            <a:r>
              <a:rPr lang="ru-RU" dirty="0" err="1"/>
              <a:t>профилите</a:t>
            </a:r>
            <a:r>
              <a:rPr lang="ru-RU" dirty="0"/>
              <a:t> </a:t>
            </a:r>
            <a:r>
              <a:rPr lang="ru-RU" dirty="0" err="1"/>
              <a:t>продължават</a:t>
            </a:r>
            <a:r>
              <a:rPr lang="ru-RU" dirty="0"/>
              <a:t> да </a:t>
            </a:r>
            <a:r>
              <a:rPr lang="ru-RU" dirty="0" err="1"/>
              <a:t>бъдат</a:t>
            </a:r>
            <a:r>
              <a:rPr lang="ru-RU" dirty="0"/>
              <a:t> </a:t>
            </a:r>
            <a:r>
              <a:rPr lang="ru-RU" dirty="0" err="1"/>
              <a:t>спрегнати</a:t>
            </a:r>
            <a:r>
              <a:rPr lang="ru-RU" dirty="0"/>
              <a:t> (</a:t>
            </a:r>
            <a:r>
              <a:rPr lang="ru-RU" dirty="0" err="1"/>
              <a:t>предавателното</a:t>
            </a:r>
            <a:r>
              <a:rPr lang="ru-RU" dirty="0"/>
              <a:t> отношение се </a:t>
            </a:r>
            <a:r>
              <a:rPr lang="ru-RU" dirty="0" err="1"/>
              <a:t>запазва</a:t>
            </a:r>
            <a:r>
              <a:rPr lang="ru-RU" dirty="0"/>
              <a:t> постоянно), а се </a:t>
            </a:r>
            <a:r>
              <a:rPr lang="ru-RU" dirty="0" err="1"/>
              <a:t>променя</a:t>
            </a:r>
            <a:r>
              <a:rPr lang="ru-RU" dirty="0"/>
              <a:t> само </a:t>
            </a:r>
            <a:r>
              <a:rPr lang="ru-RU" dirty="0" err="1"/>
              <a:t>ъгълът</a:t>
            </a:r>
            <a:r>
              <a:rPr lang="ru-RU" dirty="0"/>
              <a:t> на </a:t>
            </a:r>
            <a:r>
              <a:rPr lang="ru-RU" dirty="0" err="1"/>
              <a:t>зацепване</a:t>
            </a:r>
            <a:r>
              <a:rPr lang="ru-RU" dirty="0"/>
              <a:t>.</a:t>
            </a:r>
          </a:p>
          <a:p>
            <a:pPr algn="just"/>
            <a:r>
              <a:rPr lang="ru-RU" dirty="0" err="1"/>
              <a:t>Профилът</a:t>
            </a:r>
            <a:r>
              <a:rPr lang="ru-RU" dirty="0"/>
              <a:t> на </a:t>
            </a:r>
            <a:r>
              <a:rPr lang="ru-RU" dirty="0" err="1"/>
              <a:t>зъба</a:t>
            </a:r>
            <a:r>
              <a:rPr lang="ru-RU" dirty="0"/>
              <a:t> </a:t>
            </a:r>
            <a:r>
              <a:rPr lang="ru-RU" dirty="0" err="1"/>
              <a:t>зъбен</a:t>
            </a:r>
            <a:r>
              <a:rPr lang="ru-RU" dirty="0"/>
              <a:t> </a:t>
            </a:r>
            <a:r>
              <a:rPr lang="ru-RU" dirty="0" err="1"/>
              <a:t>гребен</a:t>
            </a:r>
            <a:r>
              <a:rPr lang="ru-RU" dirty="0"/>
              <a:t> от </a:t>
            </a:r>
            <a:r>
              <a:rPr lang="ru-RU" dirty="0" err="1"/>
              <a:t>зъбно</a:t>
            </a:r>
            <a:r>
              <a:rPr lang="ru-RU" dirty="0"/>
              <a:t> </a:t>
            </a:r>
            <a:r>
              <a:rPr lang="ru-RU" dirty="0" err="1"/>
              <a:t>гребенна</a:t>
            </a:r>
            <a:r>
              <a:rPr lang="ru-RU" dirty="0"/>
              <a:t> </a:t>
            </a:r>
            <a:r>
              <a:rPr lang="ru-RU" dirty="0" err="1"/>
              <a:t>еволвентна</a:t>
            </a:r>
            <a:r>
              <a:rPr lang="ru-RU" dirty="0"/>
              <a:t> </a:t>
            </a:r>
            <a:r>
              <a:rPr lang="ru-RU" dirty="0" err="1"/>
              <a:t>предавка</a:t>
            </a:r>
            <a:r>
              <a:rPr lang="ru-RU" dirty="0"/>
              <a:t> е </a:t>
            </a:r>
            <a:r>
              <a:rPr lang="ru-RU" dirty="0" err="1"/>
              <a:t>праволинеен</a:t>
            </a:r>
            <a:r>
              <a:rPr lang="ru-RU" dirty="0"/>
              <a:t>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506072" y="3681439"/>
            <a:ext cx="1412606" cy="98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B6C6E-7F59-4932-AF0F-26E9622A6316}"/>
              </a:ext>
            </a:extLst>
          </p:cNvPr>
          <p:cNvSpPr txBox="1"/>
          <p:nvPr/>
        </p:nvSpPr>
        <p:spPr>
          <a:xfrm>
            <a:off x="9468544" y="620688"/>
            <a:ext cx="259228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Прекарваме</a:t>
            </a:r>
            <a:r>
              <a:rPr lang="bg-BG" sz="1400" dirty="0">
                <a:solidFill>
                  <a:srgbClr val="C00000"/>
                </a:solidFill>
              </a:rPr>
              <a:t> тангента </a:t>
            </a:r>
            <a:r>
              <a:rPr lang="bg-BG" sz="1400" dirty="0"/>
              <a:t>към делителните окръжности през полюса на зацепване (</a:t>
            </a:r>
            <a:r>
              <a:rPr lang="en-US" sz="1400" dirty="0"/>
              <a:t>t-t)</a:t>
            </a:r>
            <a:r>
              <a:rPr lang="bg-BG" sz="1400" dirty="0"/>
              <a:t>. </a:t>
            </a:r>
          </a:p>
          <a:p>
            <a:r>
              <a:rPr lang="bg-BG" sz="1400" dirty="0"/>
              <a:t>Прекарваме</a:t>
            </a:r>
            <a:r>
              <a:rPr lang="bg-BG" sz="1400" dirty="0">
                <a:solidFill>
                  <a:srgbClr val="C00000"/>
                </a:solidFill>
              </a:rPr>
              <a:t> нормала </a:t>
            </a:r>
            <a:r>
              <a:rPr lang="bg-BG" sz="1400" dirty="0"/>
              <a:t>към еволвентния профил в полюса на зацепване</a:t>
            </a:r>
            <a:r>
              <a:rPr lang="en-US" sz="1400" dirty="0"/>
              <a:t> (n-n)</a:t>
            </a:r>
            <a:r>
              <a:rPr lang="bg-BG" sz="1400" dirty="0"/>
              <a:t>.</a:t>
            </a:r>
            <a:endParaRPr lang="en-US" sz="1400" dirty="0"/>
          </a:p>
          <a:p>
            <a:r>
              <a:rPr lang="bg-BG" sz="1400" dirty="0"/>
              <a:t>Ъгълът между </a:t>
            </a:r>
            <a:r>
              <a:rPr lang="en-US" sz="1400" dirty="0"/>
              <a:t>t-t </a:t>
            </a:r>
            <a:r>
              <a:rPr lang="bg-BG" sz="1400" dirty="0"/>
              <a:t>и </a:t>
            </a:r>
            <a:r>
              <a:rPr lang="en-US" sz="1400" dirty="0"/>
              <a:t>n-n </a:t>
            </a:r>
            <a:r>
              <a:rPr lang="bg-BG" sz="1400" dirty="0"/>
              <a:t>се </a:t>
            </a:r>
            <a:r>
              <a:rPr lang="bg-BG" sz="1400" dirty="0">
                <a:solidFill>
                  <a:srgbClr val="C00000"/>
                </a:solidFill>
              </a:rPr>
              <a:t>нарича ъгъл на зацепване</a:t>
            </a:r>
            <a:r>
              <a:rPr lang="bg-BG" sz="1400" dirty="0"/>
              <a:t>. Той представлява ъгълът, при който се предава силата при зъбно зацепване. Стандартизиран е, равен е на 20°.</a:t>
            </a:r>
          </a:p>
          <a:p>
            <a:endParaRPr lang="en-US" sz="1400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052" r:id="rId2" imgW="2906640" imgH="1890720"/>
        </mc:Choice>
        <mc:Fallback>
          <p:control r:id="rId2" imgW="2906640" imgH="1890720">
            <p:pic>
              <p:nvPicPr>
                <p:cNvPr id="16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6012159" y="2042756"/>
                  <a:ext cx="2906519" cy="1890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199977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C00000"/>
                </a:solidFill>
              </a:rPr>
              <a:t>Фрикционни механизми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Правоъгълник 2"/>
          <p:cNvSpPr/>
          <p:nvPr/>
        </p:nvSpPr>
        <p:spPr>
          <a:xfrm>
            <a:off x="179512" y="977783"/>
            <a:ext cx="8784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/>
              <a:t>Предаването</a:t>
            </a:r>
            <a:r>
              <a:rPr lang="ru-RU" dirty="0"/>
              <a:t> на </a:t>
            </a:r>
            <a:r>
              <a:rPr lang="ru-RU" dirty="0" err="1"/>
              <a:t>движението</a:t>
            </a:r>
            <a:r>
              <a:rPr lang="ru-RU" dirty="0"/>
              <a:t> между </a:t>
            </a:r>
            <a:r>
              <a:rPr lang="ru-RU" dirty="0" err="1"/>
              <a:t>подвижните</a:t>
            </a:r>
            <a:r>
              <a:rPr lang="ru-RU" dirty="0"/>
              <a:t> им звена се </a:t>
            </a:r>
            <a:r>
              <a:rPr lang="ru-RU" dirty="0" err="1"/>
              <a:t>осъществява</a:t>
            </a:r>
            <a:r>
              <a:rPr lang="ru-RU" dirty="0"/>
              <a:t> </a:t>
            </a:r>
            <a:r>
              <a:rPr lang="ru-RU" dirty="0" err="1"/>
              <a:t>непосредствено</a:t>
            </a:r>
            <a:r>
              <a:rPr lang="ru-RU" dirty="0"/>
              <a:t> чрез </a:t>
            </a:r>
            <a:r>
              <a:rPr lang="ru-RU" dirty="0" err="1">
                <a:solidFill>
                  <a:srgbClr val="FF0000"/>
                </a:solidFill>
              </a:rPr>
              <a:t>сили</a:t>
            </a:r>
            <a:r>
              <a:rPr lang="ru-RU" dirty="0">
                <a:solidFill>
                  <a:srgbClr val="FF0000"/>
                </a:solidFill>
              </a:rPr>
              <a:t> на </a:t>
            </a:r>
            <a:r>
              <a:rPr lang="ru-RU" dirty="0" err="1">
                <a:solidFill>
                  <a:srgbClr val="FF0000"/>
                </a:solidFill>
              </a:rPr>
              <a:t>триене</a:t>
            </a:r>
            <a:r>
              <a:rPr lang="ru-RU" dirty="0">
                <a:solidFill>
                  <a:srgbClr val="FF0000"/>
                </a:solidFill>
              </a:rPr>
              <a:t>.</a:t>
            </a:r>
            <a:endParaRPr lang="bg-BG" dirty="0">
              <a:solidFill>
                <a:srgbClr val="FF0000"/>
              </a:solidFill>
            </a:endParaRP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21250"/>
            <a:ext cx="4442742" cy="35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авоъгълник 8"/>
              <p:cNvSpPr/>
              <p:nvPr/>
            </p:nvSpPr>
            <p:spPr>
              <a:xfrm>
                <a:off x="6300191" y="1772816"/>
                <a:ext cx="1855829" cy="91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2400">
                          <a:latin typeface="Cambria Math"/>
                        </a:rPr>
                        <m:t>|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|=</m:t>
                      </m:r>
                      <m:d>
                        <m:dPr>
                          <m:begChr m:val="|"/>
                          <m:endChr m:val="|"/>
                          <m:ctrlPr>
                            <a:rPr lang="bg-BG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bg-BG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bg-BG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bg-BG" sz="24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bg-BG" sz="240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bg-BG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bg-BG" sz="24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bg-BG" sz="240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9" name="Правоъгъл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1" y="1772816"/>
                <a:ext cx="1855829" cy="914096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авоъгълник 21"/>
              <p:cNvSpPr/>
              <p:nvPr/>
            </p:nvSpPr>
            <p:spPr>
              <a:xfrm>
                <a:off x="4787744" y="2952204"/>
                <a:ext cx="3761992" cy="15340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bg-BG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1,2</m:t>
                              </m:r>
                            </m:sub>
                          </m:sSub>
                        </m:e>
                      </m:d>
                      <m:r>
                        <a:rPr lang="bg-BG" sz="2400" i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bg-BG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bg-BG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bg-BG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bg-BG" sz="24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bg-BG" sz="240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bg-BG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bg-BG" sz="24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bg-BG" sz="240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bg-BG" sz="2400" dirty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bg-BG" sz="240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bg-BG" sz="240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 smtClean="0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bg-BG" sz="2400" i="1" dirty="0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bg-BG" sz="2400" i="1" dirty="0" smtClea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 smtClean="0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sz="2400" b="0" i="1" dirty="0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22" name="Правоъгъл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744" y="2952204"/>
                <a:ext cx="3761992" cy="1534074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авоъгълник 23"/>
              <p:cNvSpPr/>
              <p:nvPr/>
            </p:nvSpPr>
            <p:spPr>
              <a:xfrm>
                <a:off x="5724128" y="4727260"/>
                <a:ext cx="2658100" cy="6783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bg-BG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bg-BG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bg-BG" sz="2400" i="1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bg-BG" sz="2400" i="0">
                                <a:latin typeface="Cambria Math"/>
                              </a:rPr>
                              <m:t>1,2</m:t>
                            </m:r>
                          </m:sub>
                        </m:sSub>
                      </m:e>
                    </m:d>
                    <m:r>
                      <a:rPr lang="bg-BG" sz="2400" i="0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=const</a:t>
                </a:r>
                <a:endParaRPr lang="bg-BG" sz="2400" dirty="0"/>
              </a:p>
            </p:txBody>
          </p:sp>
        </mc:Choice>
        <mc:Fallback xmlns="">
          <p:sp>
            <p:nvSpPr>
              <p:cNvPr id="24" name="Правоъгъл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4727260"/>
                <a:ext cx="2658100" cy="678327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r="-2523" b="-535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авоъгълник 13"/>
              <p:cNvSpPr/>
              <p:nvPr/>
            </p:nvSpPr>
            <p:spPr>
              <a:xfrm>
                <a:off x="179512" y="5691502"/>
                <a:ext cx="8640960" cy="4934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  <a:ea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/>
                                <a:ea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  <a:ea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/>
                                <a:ea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, </a:t>
                </a:r>
                <a:r>
                  <a:rPr lang="bg-BG" dirty="0"/>
                  <a:t>ако </a:t>
                </a:r>
                <a:r>
                  <a:rPr lang="ru-RU" dirty="0"/>
                  <a:t>не съществува относително приплъзване между звената</a:t>
                </a:r>
                <a:endParaRPr lang="bg-BG" dirty="0"/>
              </a:p>
            </p:txBody>
          </p:sp>
        </mc:Choice>
        <mc:Fallback xmlns="">
          <p:sp>
            <p:nvSpPr>
              <p:cNvPr id="14" name="Правоъгъл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691502"/>
                <a:ext cx="8640960" cy="493405"/>
              </a:xfrm>
              <a:prstGeom prst="rect">
                <a:avLst/>
              </a:prstGeom>
              <a:blipFill>
                <a:blip r:embed="rId6"/>
                <a:stretch>
                  <a:fillRect l="-141" t="-12346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  <p:bldP spid="24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C00000"/>
                </a:solidFill>
              </a:rPr>
              <a:t>Фрикционни механизми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6"/>
          <a:stretch/>
        </p:blipFill>
        <p:spPr>
          <a:xfrm>
            <a:off x="251520" y="692696"/>
            <a:ext cx="4442742" cy="2629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Правоъгълник 2"/>
          <p:cNvSpPr/>
          <p:nvPr/>
        </p:nvSpPr>
        <p:spPr>
          <a:xfrm>
            <a:off x="4559620" y="696834"/>
            <a:ext cx="3960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g-BG" dirty="0"/>
              <a:t>Въртящ момент спрямо оста на въртене на звено 2 създава само силата на триене</a:t>
            </a:r>
            <a:r>
              <a:rPr lang="en-US" dirty="0"/>
              <a:t>:</a:t>
            </a:r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авоъгълник 3"/>
              <p:cNvSpPr/>
              <p:nvPr/>
            </p:nvSpPr>
            <p:spPr>
              <a:xfrm>
                <a:off x="5168897" y="1832050"/>
                <a:ext cx="3389197" cy="494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bg-BG" sz="2400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bg-BG" sz="24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bg-BG" sz="2400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m:rPr>
                          <m:nor/>
                        </m:rPr>
                        <a:rPr lang="bg-BG" sz="2400" i="1"/>
                        <m:t> 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bg-BG" sz="240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bg-BG" sz="24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bg-BG" sz="240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bg-BG" sz="2400" i="1"/>
                        <m:t> </m:t>
                      </m:r>
                      <m:r>
                        <a:rPr lang="bg-BG" sz="2400" i="1">
                          <a:latin typeface="Cambria Math"/>
                        </a:rPr>
                        <m:t>𝑄</m:t>
                      </m:r>
                      <m:r>
                        <m:rPr>
                          <m:nor/>
                        </m:rPr>
                        <a:rPr lang="bg-BG" sz="2400" i="1"/>
                        <m:t> 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bg-BG" sz="240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bg-BG" sz="24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4" name="Правоъгъл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7" y="1832050"/>
                <a:ext cx="3389197" cy="494815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авоъгълник 4"/>
              <p:cNvSpPr/>
              <p:nvPr/>
            </p:nvSpPr>
            <p:spPr>
              <a:xfrm>
                <a:off x="5204153" y="3086267"/>
                <a:ext cx="2901948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bg-BG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bg-BG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bg-BG" sz="2400" i="0">
                            <a:latin typeface="Cambria Math"/>
                          </a:rPr>
                          <m:t>1,2</m:t>
                        </m:r>
                      </m:sub>
                    </m:sSub>
                    <m:r>
                      <a:rPr lang="bg-BG" sz="2400" i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bg-BG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bg-BG" sz="24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bg-BG" sz="2400" i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bg-BG" sz="2400" i="1">
                        <a:latin typeface="Cambria Math"/>
                      </a:rPr>
                      <m:t> </m:t>
                    </m:r>
                    <m:r>
                      <a:rPr lang="bg-BG" sz="2400" i="1">
                        <a:latin typeface="Cambria Math"/>
                      </a:rPr>
                      <m:t>𝑄</m:t>
                    </m:r>
                    <m:r>
                      <m:rPr>
                        <m:nor/>
                      </m:rPr>
                      <a:rPr lang="bg-BG" sz="2400" i="1">
                        <a:latin typeface="Cambria Math"/>
                      </a:rPr>
                      <m:t> </m:t>
                    </m:r>
                    <m:sSub>
                      <m:sSubPr>
                        <m:ctrlPr>
                          <a:rPr lang="bg-BG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bg-BG" sz="24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bg-BG" sz="2400" i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bg-BG" sz="2400" i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bg-BG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bg-BG" sz="240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bg-BG" sz="2400" i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bg-BG" sz="2400" dirty="0"/>
                  <a:t>.</a:t>
                </a:r>
              </a:p>
            </p:txBody>
          </p:sp>
        </mc:Choice>
        <mc:Fallback xmlns="">
          <p:sp>
            <p:nvSpPr>
              <p:cNvPr id="5" name="Правоъгъл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153" y="3086267"/>
                <a:ext cx="2901948" cy="477888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l="-630" t="-6329" r="-2311" b="-2784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авоъгълник 6"/>
          <p:cNvSpPr/>
          <p:nvPr/>
        </p:nvSpPr>
        <p:spPr>
          <a:xfrm>
            <a:off x="4932040" y="2439936"/>
            <a:ext cx="39728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За </a:t>
            </a:r>
            <a:r>
              <a:rPr lang="ru-RU" dirty="0"/>
              <a:t>да </a:t>
            </a:r>
            <a:r>
              <a:rPr lang="ru-RU" dirty="0" err="1"/>
              <a:t>липсва</a:t>
            </a:r>
            <a:r>
              <a:rPr lang="ru-RU" dirty="0"/>
              <a:t> </a:t>
            </a:r>
            <a:r>
              <a:rPr lang="ru-RU" dirty="0" err="1"/>
              <a:t>приплъзване</a:t>
            </a:r>
            <a:r>
              <a:rPr lang="ru-RU" dirty="0"/>
              <a:t> между </a:t>
            </a:r>
            <a:r>
              <a:rPr lang="ru-RU" dirty="0" err="1"/>
              <a:t>звената</a:t>
            </a:r>
            <a:endParaRPr lang="bg-BG" dirty="0"/>
          </a:p>
        </p:txBody>
      </p:sp>
      <p:sp>
        <p:nvSpPr>
          <p:cNvPr id="8" name="Правоъгълник 7"/>
          <p:cNvSpPr/>
          <p:nvPr/>
        </p:nvSpPr>
        <p:spPr>
          <a:xfrm>
            <a:off x="0" y="3690863"/>
            <a:ext cx="8616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Окончателно</a:t>
            </a:r>
            <a:r>
              <a:rPr lang="ru-RU" dirty="0"/>
              <a:t> </a:t>
            </a:r>
            <a:r>
              <a:rPr lang="ru-RU" dirty="0" err="1"/>
              <a:t>условието</a:t>
            </a:r>
            <a:r>
              <a:rPr lang="ru-RU" dirty="0"/>
              <a:t> за </a:t>
            </a:r>
            <a:r>
              <a:rPr lang="ru-RU" dirty="0" err="1"/>
              <a:t>функционална</a:t>
            </a:r>
            <a:r>
              <a:rPr lang="ru-RU" dirty="0"/>
              <a:t> </a:t>
            </a:r>
            <a:r>
              <a:rPr lang="ru-RU" dirty="0" err="1"/>
              <a:t>годност</a:t>
            </a:r>
            <a:r>
              <a:rPr lang="ru-RU" dirty="0"/>
              <a:t> на един </a:t>
            </a:r>
            <a:r>
              <a:rPr lang="ru-RU" dirty="0" err="1"/>
              <a:t>фрикционен</a:t>
            </a:r>
            <a:r>
              <a:rPr lang="ru-RU" dirty="0"/>
              <a:t> </a:t>
            </a:r>
            <a:r>
              <a:rPr lang="ru-RU" dirty="0" err="1"/>
              <a:t>механизъм</a:t>
            </a:r>
            <a:r>
              <a:rPr lang="ru-RU" dirty="0"/>
              <a:t> </a:t>
            </a:r>
            <a:r>
              <a:rPr lang="ru-RU" dirty="0" err="1"/>
              <a:t>придобива</a:t>
            </a:r>
            <a:r>
              <a:rPr lang="ru-RU" dirty="0"/>
              <a:t> вида:</a:t>
            </a:r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авоъгълник 8"/>
              <p:cNvSpPr/>
              <p:nvPr/>
            </p:nvSpPr>
            <p:spPr>
              <a:xfrm>
                <a:off x="3062552" y="4508024"/>
                <a:ext cx="1911292" cy="846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2400" i="1" smtClean="0">
                          <a:latin typeface="Cambria Math"/>
                        </a:rPr>
                        <m:t>𝑄</m:t>
                      </m:r>
                      <m:r>
                        <a:rPr lang="bg-BG" sz="2400" i="0">
                          <a:latin typeface="Cambria Math"/>
                        </a:rPr>
                        <m:t>≥</m:t>
                      </m:r>
                      <m:r>
                        <a:rPr lang="bg-BG" sz="2400" i="1">
                          <a:latin typeface="Cambria Math"/>
                        </a:rPr>
                        <m:t>𝑛</m:t>
                      </m:r>
                      <m:r>
                        <m:rPr>
                          <m:nor/>
                        </m:rPr>
                        <a:rPr lang="bg-BG" sz="2400" i="1">
                          <a:latin typeface="Cambria Math"/>
                        </a:rPr>
                        <m:t> 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bg-BG" sz="24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9" name="Правоъгъл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552" y="4508024"/>
                <a:ext cx="1911292" cy="846514"/>
              </a:xfrm>
              <a:prstGeom prst="rect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авоъгълник 9"/>
              <p:cNvSpPr/>
              <p:nvPr/>
            </p:nvSpPr>
            <p:spPr>
              <a:xfrm>
                <a:off x="2197026" y="5661248"/>
                <a:ext cx="501695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i="1" dirty="0">
                    <a:latin typeface="Times New Roman" pitchFamily="18" charset="0"/>
                    <a:cs typeface="Times New Roman" pitchFamily="18" charset="0"/>
                  </a:rPr>
                  <a:t>n </a:t>
                </a:r>
                <a:r>
                  <a:rPr lang="bg-BG" dirty="0"/>
                  <a:t>- коефициент на сигурност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bg-B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bg-BG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bg-BG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bg-BG" dirty="0"/>
                  <a:t> - съпротивителен момент на водимия вал</a:t>
                </a:r>
              </a:p>
              <a:p>
                <a:r>
                  <a:rPr lang="en-US" dirty="0"/>
                  <a:t>Q – </a:t>
                </a:r>
                <a:r>
                  <a:rPr lang="bg-BG" dirty="0"/>
                  <a:t>притискаща сила</a:t>
                </a:r>
              </a:p>
            </p:txBody>
          </p:sp>
        </mc:Choice>
        <mc:Fallback xmlns="">
          <p:sp>
            <p:nvSpPr>
              <p:cNvPr id="10" name="Правоъгъл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026" y="5661248"/>
                <a:ext cx="5016951" cy="954107"/>
              </a:xfrm>
              <a:prstGeom prst="rect">
                <a:avLst/>
              </a:prstGeom>
              <a:blipFill>
                <a:blip r:embed="rId6"/>
                <a:stretch>
                  <a:fillRect l="-1215" t="-3846" r="-122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6B017B9-1446-467F-8C2F-7F0903350D8A}"/>
              </a:ext>
            </a:extLst>
          </p:cNvPr>
          <p:cNvSpPr txBox="1"/>
          <p:nvPr/>
        </p:nvSpPr>
        <p:spPr>
          <a:xfrm>
            <a:off x="9281252" y="2763101"/>
            <a:ext cx="3312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00B050"/>
                </a:solidFill>
              </a:rPr>
              <a:t>Трябва моментът, създаден от силата на триене (триещият момент) да бъде по-голям от съпротивителния момент М</a:t>
            </a:r>
            <a:r>
              <a:rPr lang="bg-BG" baseline="-25000" dirty="0">
                <a:solidFill>
                  <a:srgbClr val="00B050"/>
                </a:solidFill>
              </a:rPr>
              <a:t>2 </a:t>
            </a:r>
            <a:r>
              <a:rPr lang="bg-BG">
                <a:solidFill>
                  <a:srgbClr val="00B050"/>
                </a:solidFill>
              </a:rPr>
              <a:t>на водимия вал.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245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E1DC-ADDA-4FD3-8260-3665E6AFC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581980"/>
            <a:ext cx="8229600" cy="360040"/>
          </a:xfrm>
        </p:spPr>
        <p:txBody>
          <a:bodyPr/>
          <a:lstStyle/>
          <a:p>
            <a:r>
              <a:rPr lang="bg-BG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Фрикционни механизми</a:t>
            </a:r>
            <a:br>
              <a:rPr lang="bg-BG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CA5AC-DE2D-4BD4-A455-ED5D30331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020"/>
            <a:ext cx="8229600" cy="51539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Предимства на фрикционните механизми:</a:t>
            </a:r>
          </a:p>
          <a:p>
            <a:pPr marL="0" indent="0">
              <a:buNone/>
            </a:pPr>
            <a:endParaRPr lang="bg-BG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bg-BG" sz="2000" dirty="0">
                <a:latin typeface="Arial" panose="020B0604020202020204" pitchFamily="34" charset="0"/>
                <a:cs typeface="Arial" panose="020B0604020202020204" pitchFamily="34" charset="0"/>
              </a:rPr>
              <a:t>Проста конструкция;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bg-BG" sz="2000" dirty="0">
                <a:latin typeface="Arial" panose="020B0604020202020204" pitchFamily="34" charset="0"/>
                <a:cs typeface="Arial" panose="020B0604020202020204" pitchFamily="34" charset="0"/>
              </a:rPr>
              <a:t>Плавна и безшумна работа при високи скорости;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bg-BG" sz="2000" dirty="0">
                <a:latin typeface="Arial" panose="020B0604020202020204" pitchFamily="34" charset="0"/>
                <a:cs typeface="Arial" panose="020B0604020202020204" pitchFamily="34" charset="0"/>
              </a:rPr>
              <a:t>Възможност от предпазване на силовите звена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bg-BG" sz="2000" dirty="0">
                <a:latin typeface="Arial" panose="020B0604020202020204" pitchFamily="34" charset="0"/>
                <a:cs typeface="Arial" panose="020B0604020202020204" pitchFamily="34" charset="0"/>
              </a:rPr>
              <a:t>т счупване поради приплъзване при претоварване;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bg-BG" sz="2000" dirty="0">
                <a:latin typeface="Arial" panose="020B0604020202020204" pitchFamily="34" charset="0"/>
                <a:cs typeface="Arial" panose="020B0604020202020204" pitchFamily="34" charset="0"/>
              </a:rPr>
              <a:t>Възможност за безстепенно изменение на скоростта</a:t>
            </a:r>
          </a:p>
          <a:p>
            <a:pPr>
              <a:buFont typeface="Wingdings" panose="05000000000000000000" pitchFamily="2" charset="2"/>
              <a:buChar char="§"/>
            </a:pPr>
            <a:endParaRPr lang="bg-BG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Недостатъци на фрикционните механизми:</a:t>
            </a:r>
          </a:p>
          <a:p>
            <a:pPr marL="0" indent="0">
              <a:buNone/>
            </a:pPr>
            <a:endParaRPr lang="bg-BG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bg-BG" sz="2000" dirty="0">
                <a:latin typeface="Arial" panose="020B0604020202020204" pitchFamily="34" charset="0"/>
                <a:cs typeface="Arial" panose="020B0604020202020204" pitchFamily="34" charset="0"/>
              </a:rPr>
              <a:t>Изискват голяма притискаща сила при предаване на големи двигателни моменти и при малка скорост на въртене – това води до повишаване на габаритите;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bg-BG" sz="2000" dirty="0">
                <a:latin typeface="Arial" panose="020B0604020202020204" pitchFamily="34" charset="0"/>
                <a:cs typeface="Arial" panose="020B0604020202020204" pitchFamily="34" charset="0"/>
              </a:rPr>
              <a:t>Бързо и неравномерно износване на триещите се звена</a:t>
            </a:r>
          </a:p>
          <a:p>
            <a:pPr>
              <a:buFont typeface="Wingdings" panose="05000000000000000000" pitchFamily="2" charset="2"/>
              <a:buChar char="§"/>
            </a:pPr>
            <a:endParaRPr lang="bg-BG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A290A-7527-465C-84A9-E910E296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>
                <a:solidFill>
                  <a:srgbClr val="C00000"/>
                </a:solidFill>
              </a:rPr>
              <a:pPr/>
              <a:t>19</a:t>
            </a:fld>
            <a:endParaRPr lang="bg-BG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30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590971" y="183507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C00000"/>
                </a:solidFill>
                <a:effectLst/>
              </a:rPr>
              <a:t>Зъбни механизми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7504" y="764704"/>
            <a:ext cx="8928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Предаването на движение при </a:t>
            </a:r>
            <a:r>
              <a:rPr lang="ru-RU" dirty="0">
                <a:solidFill>
                  <a:srgbClr val="FF0000"/>
                </a:solidFill>
              </a:rPr>
              <a:t>зъбните механизми </a:t>
            </a:r>
            <a:r>
              <a:rPr lang="ru-RU" dirty="0"/>
              <a:t>се осъществява чрез директно зацепване на зъбите на зъбните колела, като по същество два зацепени зъба образуват висша </a:t>
            </a:r>
            <a:r>
              <a:rPr lang="ru-RU" dirty="0">
                <a:solidFill>
                  <a:srgbClr val="FF0000"/>
                </a:solidFill>
              </a:rPr>
              <a:t>кинематична двоица от четвърти клас </a:t>
            </a:r>
            <a:r>
              <a:rPr lang="ru-RU" dirty="0"/>
              <a:t>– </a:t>
            </a:r>
            <a:r>
              <a:rPr lang="ru-RU" dirty="0">
                <a:solidFill>
                  <a:srgbClr val="FF0000"/>
                </a:solidFill>
              </a:rPr>
              <a:t>зъбна двоица. </a:t>
            </a:r>
            <a:endParaRPr lang="bg-BG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817" y="5299217"/>
            <a:ext cx="2381250" cy="1304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495400"/>
            <a:ext cx="2516841" cy="16799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80853"/>
            <a:ext cx="2381250" cy="100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033565"/>
            <a:ext cx="2381250" cy="1704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7" y="3495400"/>
            <a:ext cx="1447800" cy="1562100"/>
          </a:xfrm>
          <a:prstGeom prst="rect">
            <a:avLst/>
          </a:prstGeom>
        </p:spPr>
      </p:pic>
      <p:pic>
        <p:nvPicPr>
          <p:cNvPr id="18" name="Picture 7" descr="rack-pinion2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518" y="1956402"/>
            <a:ext cx="3771900" cy="294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566470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E1DC-ADDA-4FD3-8260-3665E6AFC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581980"/>
            <a:ext cx="8229600" cy="360040"/>
          </a:xfrm>
        </p:spPr>
        <p:txBody>
          <a:bodyPr/>
          <a:lstStyle/>
          <a:p>
            <a:r>
              <a:rPr lang="bg-BG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Фрикционни механизми</a:t>
            </a:r>
            <a:br>
              <a:rPr lang="bg-BG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A290A-7527-465C-84A9-E910E296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20</a:t>
            </a:fld>
            <a:endParaRPr lang="bg-B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C4BC8-546E-40D0-B21E-6D3D1C9C2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58" y="956561"/>
            <a:ext cx="7581528" cy="3548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DAE6FD-14E8-4069-85F6-E95E4D7B7CB0}"/>
              </a:ext>
            </a:extLst>
          </p:cNvPr>
          <p:cNvSpPr txBox="1"/>
          <p:nvPr/>
        </p:nvSpPr>
        <p:spPr>
          <a:xfrm>
            <a:off x="457200" y="4581128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bg-BG" dirty="0">
                <a:solidFill>
                  <a:srgbClr val="C00000"/>
                </a:solidFill>
                <a:latin typeface="Arial" panose="020B0604020202020204" pitchFamily="34" charset="0"/>
              </a:rPr>
              <a:t>Използват се две съчетания от материали:</a:t>
            </a:r>
          </a:p>
          <a:p>
            <a:endParaRPr lang="bg-BG" dirty="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bg-BG" dirty="0">
                <a:latin typeface="Arial" panose="020B0604020202020204" pitchFamily="34" charset="0"/>
              </a:rPr>
              <a:t>Двете колела са от материал с висока твърдост на работните повърхнини, например стомана;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bg-BG" dirty="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bg-BG" dirty="0">
                <a:latin typeface="Arial" panose="020B0604020202020204" pitchFamily="34" charset="0"/>
              </a:rPr>
              <a:t>Двете колела са от материали с голяма разлика в твърдостта на работните повърхнини, например стомана и пластмаса, или кожа.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177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-108520" y="417606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Фрикционни механизми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93054"/>
            <a:ext cx="4392488" cy="4871204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329010"/>
            <a:ext cx="1342642" cy="3903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725E0D-E964-40BD-8BE8-19F6303F1A3B}"/>
              </a:ext>
            </a:extLst>
          </p:cNvPr>
          <p:cNvSpPr txBox="1"/>
          <p:nvPr/>
        </p:nvSpPr>
        <p:spPr>
          <a:xfrm>
            <a:off x="6732240" y="5229200"/>
            <a:ext cx="3142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>
                <a:solidFill>
                  <a:srgbClr val="C00000"/>
                </a:solidFill>
                <a:latin typeface="Arial" panose="020B0604020202020204" pitchFamily="34" charset="0"/>
              </a:rPr>
              <a:t>Вариатор</a:t>
            </a:r>
            <a:endParaRPr lang="en-US" sz="20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5F3360-AE82-4E21-A7F9-A483BD50F4D7}"/>
                  </a:ext>
                </a:extLst>
              </p:cNvPr>
              <p:cNvSpPr txBox="1"/>
              <p:nvPr/>
            </p:nvSpPr>
            <p:spPr>
              <a:xfrm>
                <a:off x="4408714" y="2971800"/>
                <a:ext cx="2030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5F3360-AE82-4E21-A7F9-A483BD50F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714" y="2971800"/>
                <a:ext cx="2030877" cy="276999"/>
              </a:xfrm>
              <a:prstGeom prst="rect">
                <a:avLst/>
              </a:prstGeom>
              <a:blipFill>
                <a:blip r:embed="rId4"/>
                <a:stretch>
                  <a:fillRect l="-3003" r="-240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D6530DB0-1C04-4B05-AB21-7451BEA45D5D}"/>
              </a:ext>
            </a:extLst>
          </p:cNvPr>
          <p:cNvSpPr/>
          <p:nvPr/>
        </p:nvSpPr>
        <p:spPr>
          <a:xfrm>
            <a:off x="5403261" y="5229199"/>
            <a:ext cx="1112956" cy="4520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66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EC0C5-07A0-4F81-A9D5-16D1CB0E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72" y="369978"/>
            <a:ext cx="3596980" cy="457200"/>
          </a:xfrm>
        </p:spPr>
        <p:txBody>
          <a:bodyPr/>
          <a:lstStyle/>
          <a:p>
            <a:r>
              <a:rPr lang="bg-BG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Вариатор в скоростната кутия на автомобила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D545E-AB7A-4442-8B98-0219173F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22</a:t>
            </a:fld>
            <a:endParaRPr lang="bg-B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A6412-3E1B-4054-A162-1DA950ACE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84"/>
            <a:ext cx="5079678" cy="3096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A10866-8C3C-48B3-AC43-7AA965016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975" y="3023076"/>
            <a:ext cx="5534025" cy="3838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239DE-F6D5-4C15-A832-8FAFD01B31BC}"/>
              </a:ext>
            </a:extLst>
          </p:cNvPr>
          <p:cNvSpPr txBox="1"/>
          <p:nvPr/>
        </p:nvSpPr>
        <p:spPr>
          <a:xfrm>
            <a:off x="7620000" y="2668355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C00000"/>
                </a:solidFill>
              </a:rPr>
              <a:t>* Виж видео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556C5C-0D2B-4F35-A0BC-D1DA6A66B051}"/>
              </a:ext>
            </a:extLst>
          </p:cNvPr>
          <p:cNvSpPr txBox="1"/>
          <p:nvPr/>
        </p:nvSpPr>
        <p:spPr>
          <a:xfrm>
            <a:off x="328830" y="3212976"/>
            <a:ext cx="32900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C00000"/>
                </a:solidFill>
              </a:rPr>
              <a:t>Основна характеристика на вариатора: </a:t>
            </a:r>
          </a:p>
          <a:p>
            <a:r>
              <a:rPr lang="bg-BG" dirty="0"/>
              <a:t>диапазон на регулиране </a:t>
            </a:r>
            <a:r>
              <a:rPr lang="en-US" dirty="0"/>
              <a:t>D:</a:t>
            </a:r>
            <a:r>
              <a:rPr lang="bg-BG" dirty="0"/>
              <a:t> отношението на максималната към минималната скорост на задвижвания вал  при постоянна скорост на задвижващия вал.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34211-1396-44CD-ACD3-B5C9944D5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26" y="5944212"/>
            <a:ext cx="1971675" cy="771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4B4AB-AB7E-4597-97D2-0C8E7F813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92494"/>
            <a:ext cx="4608512" cy="30963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B5C3D-DEEE-42AA-BFBC-7F46E33CF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710" y="3212976"/>
            <a:ext cx="4505726" cy="372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31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Механизми с гъвкав елемент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Правоъгълник 3"/>
          <p:cNvSpPr/>
          <p:nvPr/>
        </p:nvSpPr>
        <p:spPr>
          <a:xfrm>
            <a:off x="5587742" y="1237729"/>
            <a:ext cx="33605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/>
              <a:t>Механизмите</a:t>
            </a:r>
            <a:r>
              <a:rPr lang="ru-RU" dirty="0"/>
              <a:t> с </a:t>
            </a:r>
            <a:r>
              <a:rPr lang="ru-RU" dirty="0" err="1"/>
              <a:t>гъвкав</a:t>
            </a:r>
            <a:r>
              <a:rPr lang="ru-RU" dirty="0"/>
              <a:t> </a:t>
            </a:r>
            <a:r>
              <a:rPr lang="ru-RU" dirty="0" err="1"/>
              <a:t>елемент</a:t>
            </a:r>
            <a:r>
              <a:rPr lang="ru-RU" dirty="0"/>
              <a:t> се </a:t>
            </a:r>
            <a:r>
              <a:rPr lang="ru-RU" dirty="0" err="1"/>
              <a:t>състоят</a:t>
            </a:r>
            <a:r>
              <a:rPr lang="ru-RU" dirty="0"/>
              <a:t> от стойка и три </a:t>
            </a:r>
            <a:r>
              <a:rPr lang="ru-RU" dirty="0" err="1"/>
              <a:t>подвижни</a:t>
            </a:r>
            <a:r>
              <a:rPr lang="ru-RU" dirty="0"/>
              <a:t> звена. </a:t>
            </a:r>
            <a:r>
              <a:rPr lang="ru-RU" dirty="0" err="1"/>
              <a:t>Входното</a:t>
            </a:r>
            <a:r>
              <a:rPr lang="ru-RU" dirty="0"/>
              <a:t> звено (</a:t>
            </a:r>
            <a:r>
              <a:rPr lang="ru-RU" dirty="0" err="1"/>
              <a:t>ролка</a:t>
            </a:r>
            <a:r>
              <a:rPr lang="ru-RU" dirty="0"/>
              <a:t> 1) и </a:t>
            </a:r>
            <a:r>
              <a:rPr lang="ru-RU" dirty="0" err="1"/>
              <a:t>изходното</a:t>
            </a:r>
            <a:r>
              <a:rPr lang="ru-RU" dirty="0"/>
              <a:t> звено (</a:t>
            </a:r>
            <a:r>
              <a:rPr lang="ru-RU" dirty="0" err="1"/>
              <a:t>ролка</a:t>
            </a:r>
            <a:r>
              <a:rPr lang="ru-RU" dirty="0"/>
              <a:t> 2) </a:t>
            </a:r>
            <a:r>
              <a:rPr lang="ru-RU" dirty="0" err="1"/>
              <a:t>извършват</a:t>
            </a:r>
            <a:r>
              <a:rPr lang="ru-RU" dirty="0"/>
              <a:t> ротации </a:t>
            </a:r>
            <a:r>
              <a:rPr lang="ru-RU" dirty="0" err="1"/>
              <a:t>съответно</a:t>
            </a:r>
            <a:r>
              <a:rPr lang="ru-RU" dirty="0"/>
              <a:t> около оси, </a:t>
            </a:r>
            <a:r>
              <a:rPr lang="ru-RU" dirty="0" err="1"/>
              <a:t>като</a:t>
            </a:r>
            <a:r>
              <a:rPr lang="ru-RU" dirty="0"/>
              <a:t> </a:t>
            </a:r>
            <a:r>
              <a:rPr lang="ru-RU" dirty="0" err="1"/>
              <a:t>връзката</a:t>
            </a:r>
            <a:r>
              <a:rPr lang="ru-RU" dirty="0"/>
              <a:t> </a:t>
            </a:r>
            <a:r>
              <a:rPr lang="ru-RU" dirty="0" err="1"/>
              <a:t>помежду</a:t>
            </a:r>
            <a:r>
              <a:rPr lang="ru-RU" dirty="0"/>
              <a:t> им се </a:t>
            </a:r>
            <a:r>
              <a:rPr lang="ru-RU" dirty="0" err="1"/>
              <a:t>осъществява</a:t>
            </a:r>
            <a:r>
              <a:rPr lang="ru-RU" dirty="0"/>
              <a:t> посредством </a:t>
            </a:r>
            <a:r>
              <a:rPr lang="ru-RU" dirty="0" err="1"/>
              <a:t>гъвкав</a:t>
            </a:r>
            <a:r>
              <a:rPr lang="ru-RU" dirty="0"/>
              <a:t> </a:t>
            </a:r>
            <a:r>
              <a:rPr lang="ru-RU" dirty="0" err="1"/>
              <a:t>неразтеглив</a:t>
            </a:r>
            <a:r>
              <a:rPr lang="ru-RU" dirty="0"/>
              <a:t> </a:t>
            </a:r>
            <a:r>
              <a:rPr lang="ru-RU" dirty="0" err="1"/>
              <a:t>елемент</a:t>
            </a:r>
            <a:r>
              <a:rPr lang="ru-RU" dirty="0"/>
              <a:t> 3</a:t>
            </a:r>
            <a:r>
              <a:rPr lang="en-US" dirty="0"/>
              <a:t>.</a:t>
            </a:r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авоъгълник 4"/>
              <p:cNvSpPr/>
              <p:nvPr/>
            </p:nvSpPr>
            <p:spPr>
              <a:xfrm>
                <a:off x="5148064" y="5149298"/>
                <a:ext cx="2946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bg-BG" sz="2400" i="1">
                          <a:latin typeface="Cambria Math"/>
                        </a:rPr>
                        <m:t> 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=±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bg-BG" sz="2400" i="1">
                          <a:latin typeface="Cambria Math"/>
                        </a:rPr>
                        <m:t> 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5" name="Правоъгъл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149298"/>
                <a:ext cx="2946897" cy="461665"/>
              </a:xfrm>
              <a:prstGeom prst="rect">
                <a:avLst/>
              </a:prstGeom>
              <a:blipFill>
                <a:blip r:embed="rId2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авоъгълник 6"/>
              <p:cNvSpPr/>
              <p:nvPr/>
            </p:nvSpPr>
            <p:spPr>
              <a:xfrm>
                <a:off x="4932040" y="5674736"/>
                <a:ext cx="3630481" cy="907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bg-BG" sz="2400" i="0">
                          <a:latin typeface="Cambria Math"/>
                        </a:rPr>
                        <m:t>=±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bg-BG" sz="2400" i="0">
                          <a:latin typeface="Cambria Math"/>
                        </a:rPr>
                        <m:t>=±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𝑂</m:t>
                              </m:r>
                              <m:sPre>
                                <m:sPrePr>
                                  <m:ctrlPr>
                                    <a:rPr lang="bg-BG" sz="2400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bg-BG" sz="2400" i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/>
                                <m:e>
                                  <m:r>
                                    <a:rPr lang="bg-BG" sz="24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</m:sPre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bg-BG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bg-BG" sz="2400" i="1">
                                      <a:latin typeface="Cambria Math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bg-BG" sz="2400" i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bg-BG" sz="2400" i="1"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7" name="Правоъгъл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674736"/>
                <a:ext cx="3630481" cy="907684"/>
              </a:xfrm>
              <a:prstGeom prst="rect">
                <a:avLst/>
              </a:prstGeom>
              <a:blipFill>
                <a:blip r:embed="rId3"/>
                <a:stretch>
                  <a:fillRect b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Картина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2" t="28060" r="48555" b="52516"/>
          <a:stretch/>
        </p:blipFill>
        <p:spPr>
          <a:xfrm>
            <a:off x="91536" y="1510197"/>
            <a:ext cx="2773017" cy="1421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Картина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1" t="28219" b="52025"/>
          <a:stretch/>
        </p:blipFill>
        <p:spPr>
          <a:xfrm>
            <a:off x="2960469" y="1510197"/>
            <a:ext cx="2473710" cy="1356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Картина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3" t="53673" r="-1" b="25227"/>
          <a:stretch/>
        </p:blipFill>
        <p:spPr>
          <a:xfrm>
            <a:off x="3364203" y="3110803"/>
            <a:ext cx="2036913" cy="1182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Картина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" t="53426" r="50000" b="25830"/>
          <a:stretch/>
        </p:blipFill>
        <p:spPr>
          <a:xfrm>
            <a:off x="91536" y="3110803"/>
            <a:ext cx="2952006" cy="1222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Картина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48" r="12437"/>
          <a:stretch/>
        </p:blipFill>
        <p:spPr>
          <a:xfrm>
            <a:off x="171295" y="5640987"/>
            <a:ext cx="4400705" cy="7403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96F962-C88F-4B82-A64E-7B5FC793BBEE}"/>
              </a:ext>
            </a:extLst>
          </p:cNvPr>
          <p:cNvSpPr txBox="1"/>
          <p:nvPr/>
        </p:nvSpPr>
        <p:spPr>
          <a:xfrm>
            <a:off x="1368136" y="4643900"/>
            <a:ext cx="738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C00000"/>
                </a:solidFill>
              </a:rPr>
              <a:t>Трите елмента/звена трябва да имат еднаква линейна скорост: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530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7" descr="chain1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375" y="2452635"/>
            <a:ext cx="377190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Механизми с гъвкав елемент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836712"/>
            <a:ext cx="6288037" cy="2157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Правоъгълник 2"/>
          <p:cNvSpPr/>
          <p:nvPr/>
        </p:nvSpPr>
        <p:spPr>
          <a:xfrm>
            <a:off x="6698467" y="1052736"/>
            <a:ext cx="22660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Механизми</a:t>
            </a:r>
            <a:r>
              <a:rPr lang="ru-RU" dirty="0"/>
              <a:t> с </a:t>
            </a:r>
            <a:r>
              <a:rPr lang="ru-RU" dirty="0" err="1"/>
              <a:t>гъвкав</a:t>
            </a:r>
            <a:r>
              <a:rPr lang="ru-RU" dirty="0"/>
              <a:t> </a:t>
            </a:r>
            <a:r>
              <a:rPr lang="ru-RU" dirty="0" err="1"/>
              <a:t>елемент</a:t>
            </a:r>
            <a:r>
              <a:rPr lang="ru-RU" dirty="0"/>
              <a:t> и </a:t>
            </a:r>
            <a:r>
              <a:rPr lang="ru-RU" dirty="0" err="1"/>
              <a:t>фрикционна</a:t>
            </a:r>
            <a:r>
              <a:rPr lang="ru-RU" dirty="0"/>
              <a:t> </a:t>
            </a:r>
            <a:r>
              <a:rPr lang="ru-RU" dirty="0" err="1"/>
              <a:t>връзка</a:t>
            </a:r>
            <a:r>
              <a:rPr lang="ru-RU" dirty="0"/>
              <a:t> между </a:t>
            </a:r>
            <a:r>
              <a:rPr lang="ru-RU" dirty="0" err="1"/>
              <a:t>звената</a:t>
            </a:r>
            <a:r>
              <a:rPr lang="ru-RU" dirty="0"/>
              <a:t> </a:t>
            </a:r>
            <a:endParaRPr lang="bg-BG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35" y="3200860"/>
            <a:ext cx="2088232" cy="1261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Картина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2" t="1032" r="50000" b="81460"/>
          <a:stretch/>
        </p:blipFill>
        <p:spPr>
          <a:xfrm>
            <a:off x="467544" y="5362384"/>
            <a:ext cx="2894665" cy="1360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Картина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86" b="79707"/>
          <a:stretch/>
        </p:blipFill>
        <p:spPr>
          <a:xfrm>
            <a:off x="3635896" y="5292000"/>
            <a:ext cx="2487318" cy="1393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Правоъгълник 7"/>
          <p:cNvSpPr/>
          <p:nvPr/>
        </p:nvSpPr>
        <p:spPr>
          <a:xfrm>
            <a:off x="579830" y="478435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Механизми</a:t>
            </a:r>
            <a:r>
              <a:rPr lang="ru-RU" dirty="0"/>
              <a:t> с </a:t>
            </a:r>
            <a:r>
              <a:rPr lang="ru-RU" dirty="0" err="1"/>
              <a:t>гъвкав</a:t>
            </a:r>
            <a:r>
              <a:rPr lang="ru-RU" dirty="0"/>
              <a:t> </a:t>
            </a:r>
            <a:r>
              <a:rPr lang="ru-RU" dirty="0" err="1"/>
              <a:t>елемент</a:t>
            </a:r>
            <a:r>
              <a:rPr lang="ru-RU" dirty="0"/>
              <a:t> и </a:t>
            </a:r>
            <a:r>
              <a:rPr lang="ru-RU" dirty="0" err="1"/>
              <a:t>кинематична</a:t>
            </a:r>
            <a:r>
              <a:rPr lang="ru-RU" dirty="0"/>
              <a:t> </a:t>
            </a:r>
            <a:r>
              <a:rPr lang="ru-RU" dirty="0" err="1"/>
              <a:t>връзка</a:t>
            </a:r>
            <a:r>
              <a:rPr lang="ru-RU" dirty="0"/>
              <a:t> между </a:t>
            </a:r>
            <a:r>
              <a:rPr lang="ru-RU" dirty="0" err="1"/>
              <a:t>звената</a:t>
            </a:r>
            <a:endParaRPr lang="bg-BG" dirty="0"/>
          </a:p>
        </p:txBody>
      </p:sp>
      <p:sp>
        <p:nvSpPr>
          <p:cNvPr id="20" name="Правоъгълник 19"/>
          <p:cNvSpPr/>
          <p:nvPr/>
        </p:nvSpPr>
        <p:spPr>
          <a:xfrm>
            <a:off x="6611564" y="5383173"/>
            <a:ext cx="22660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Механизми</a:t>
            </a:r>
            <a:r>
              <a:rPr lang="ru-RU" dirty="0"/>
              <a:t> с </a:t>
            </a:r>
            <a:r>
              <a:rPr lang="ru-RU" dirty="0" err="1"/>
              <a:t>гъвкав</a:t>
            </a:r>
            <a:r>
              <a:rPr lang="ru-RU" dirty="0"/>
              <a:t> </a:t>
            </a:r>
            <a:r>
              <a:rPr lang="ru-RU" dirty="0" err="1"/>
              <a:t>елемент</a:t>
            </a:r>
            <a:r>
              <a:rPr lang="ru-RU" dirty="0"/>
              <a:t> и  </a:t>
            </a:r>
            <a:r>
              <a:rPr lang="ru-RU" dirty="0" err="1"/>
              <a:t>твърда</a:t>
            </a:r>
            <a:r>
              <a:rPr lang="ru-RU" dirty="0"/>
              <a:t> </a:t>
            </a:r>
            <a:r>
              <a:rPr lang="ru-RU" dirty="0" err="1"/>
              <a:t>връзка</a:t>
            </a:r>
            <a:r>
              <a:rPr lang="ru-RU" dirty="0"/>
              <a:t> между </a:t>
            </a:r>
            <a:r>
              <a:rPr lang="ru-RU" dirty="0" err="1"/>
              <a:t>звената</a:t>
            </a:r>
            <a:r>
              <a:rPr lang="ru-RU" dirty="0"/>
              <a:t>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0920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940" y="995744"/>
            <a:ext cx="8838119" cy="1423527"/>
          </a:xfrm>
        </p:spPr>
        <p:txBody>
          <a:bodyPr/>
          <a:lstStyle/>
          <a:p>
            <a:pPr marL="0" indent="0" algn="just" eaLnBrk="1" hangingPunct="1">
              <a:spcBef>
                <a:spcPct val="0"/>
              </a:spcBef>
              <a:buClrTx/>
              <a:buSzTx/>
              <a:buNone/>
            </a:pPr>
            <a:r>
              <a:rPr lang="bg-BG" sz="2000" dirty="0">
                <a:solidFill>
                  <a:srgbClr val="333399"/>
                </a:solidFill>
                <a:effectLst/>
                <a:latin typeface="Arial" pitchFamily="34" charset="0"/>
                <a:cs typeface="Arial" pitchFamily="34" charset="0"/>
              </a:rPr>
              <a:t>Контурни механизми</a:t>
            </a:r>
            <a:r>
              <a:rPr lang="bg-BG" sz="2000" dirty="0">
                <a:effectLst/>
                <a:latin typeface="Arial" pitchFamily="34" charset="0"/>
                <a:cs typeface="Arial" pitchFamily="34" charset="0"/>
              </a:rPr>
              <a:t>,</a:t>
            </a:r>
            <a:r>
              <a:rPr lang="bg-BG" sz="2000" dirty="0">
                <a:solidFill>
                  <a:srgbClr val="333399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bg-BG" sz="2000" dirty="0">
                <a:effectLst/>
                <a:latin typeface="Arial" pitchFamily="34" charset="0"/>
                <a:cs typeface="Arial" pitchFamily="34" charset="0"/>
              </a:rPr>
              <a:t>при които съществува</a:t>
            </a:r>
            <a:r>
              <a:rPr lang="bg-BG" sz="2000" dirty="0">
                <a:solidFill>
                  <a:srgbClr val="333399"/>
                </a:solidFill>
                <a:effectLst/>
                <a:latin typeface="Arial" pitchFamily="34" charset="0"/>
                <a:cs typeface="Arial" pitchFamily="34" charset="0"/>
              </a:rPr>
              <a:t> контурна кинематична двоица</a:t>
            </a:r>
            <a:r>
              <a:rPr lang="bg-BG" sz="2000" dirty="0">
                <a:effectLst/>
                <a:latin typeface="Arial" pitchFamily="34" charset="0"/>
                <a:cs typeface="Arial" pitchFamily="34" charset="0"/>
              </a:rPr>
              <a:t>, която се образува от звено с подходящо оформен профил – гърбица, и от второ звено, което се допира до гърбицата – изпълнително звено.</a:t>
            </a:r>
            <a:endParaRPr lang="en-US" sz="2000" dirty="0">
              <a:effectLst/>
              <a:latin typeface="Arial" pitchFamily="34" charset="0"/>
              <a:cs typeface="Arial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sz="2000" dirty="0"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indent="0" algn="ctr" eaLnBrk="1" hangingPunct="1">
              <a:spcBef>
                <a:spcPct val="0"/>
              </a:spcBef>
              <a:buClrTx/>
              <a:buSzTx/>
              <a:buNone/>
            </a:pPr>
            <a:endParaRPr lang="bg-BG" sz="2000" dirty="0">
              <a:effectLst/>
              <a:latin typeface="Arial" pitchFamily="34" charset="0"/>
              <a:ea typeface="Arial Unicode MS" panose="020B0604020202020204" pitchFamily="34" charset="-128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EEBD4-45C8-4042-8B2F-7CD2F2E1B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544" y="2204864"/>
            <a:ext cx="1625873" cy="3507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3664A4-7680-4F2A-B5BE-A7271798B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758" y="4172623"/>
            <a:ext cx="3719184" cy="268537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B25BC22-8601-41FA-BCD1-C71A533E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77" y="116632"/>
            <a:ext cx="8229600" cy="562074"/>
          </a:xfrm>
        </p:spPr>
        <p:txBody>
          <a:bodyPr/>
          <a:lstStyle/>
          <a:p>
            <a:br>
              <a:rPr lang="en-US" sz="2400" dirty="0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lang="bg-BG" sz="2400" dirty="0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Гърбични механизми</a:t>
            </a:r>
            <a:br>
              <a:rPr lang="bg-BG" sz="2400" dirty="0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BD1DA3-7610-4269-9A83-5014CE1B3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11" y="2619969"/>
            <a:ext cx="3429838" cy="268537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r>
              <a:rPr lang="bg-BG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Гърбични механизми  - схеми на различни гърбични механизми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26</a:t>
            </a:fld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28" y="951034"/>
            <a:ext cx="6696744" cy="590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6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43" y="-13066"/>
            <a:ext cx="8229600" cy="648072"/>
          </a:xfrm>
        </p:spPr>
        <p:txBody>
          <a:bodyPr/>
          <a:lstStyle/>
          <a:p>
            <a:r>
              <a:rPr lang="bg-BG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Гърбични механизми – основни сведения</a:t>
            </a:r>
            <a:endParaRPr lang="bg-BG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752291"/>
            <a:ext cx="8229600" cy="53285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 Видове гърбични механизми</a:t>
            </a:r>
          </a:p>
          <a:p>
            <a:pPr marL="0" indent="0">
              <a:buNone/>
            </a:pPr>
            <a:endParaRPr lang="bg-BG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Равнинни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Пространствени</a:t>
            </a:r>
          </a:p>
          <a:p>
            <a:pPr marL="0" indent="0">
              <a:buNone/>
            </a:pPr>
            <a:endParaRPr lang="bg-BG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Според вида на движението на изпълнителното звено</a:t>
            </a:r>
          </a:p>
          <a:p>
            <a:pPr marL="712788" indent="-712788">
              <a:buFont typeface="Wingdings" panose="05000000000000000000" pitchFamily="2" charset="2"/>
              <a:buChar char="§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С изпълнително звено, извършващо постъпателно движение – </a:t>
            </a:r>
            <a:r>
              <a:rPr lang="bg-BG" sz="2200" dirty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плъзгач</a:t>
            </a:r>
          </a:p>
          <a:p>
            <a:pPr marL="712788" indent="-712788">
              <a:buFont typeface="Wingdings" panose="05000000000000000000" pitchFamily="2" charset="2"/>
              <a:buChar char="§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С изпълнително звено, извършващо въртеливо движение – </a:t>
            </a:r>
            <a:r>
              <a:rPr lang="bg-BG" sz="2200" dirty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кобилица</a:t>
            </a:r>
          </a:p>
          <a:p>
            <a:pPr marL="712788" indent="-712788">
              <a:buFont typeface="Wingdings" panose="05000000000000000000" pitchFamily="2" charset="2"/>
              <a:buChar char="§"/>
            </a:pPr>
            <a:endParaRPr lang="bg-BG" sz="2200" dirty="0">
              <a:solidFill>
                <a:srgbClr val="33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Според вида на движението на гърбицата</a:t>
            </a:r>
          </a:p>
          <a:p>
            <a:pPr marL="712788" indent="-712788">
              <a:buFont typeface="Wingdings" panose="05000000000000000000" pitchFamily="2" charset="2"/>
              <a:buChar char="§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С транслационно движение на гърбицата</a:t>
            </a:r>
          </a:p>
          <a:p>
            <a:pPr marL="712788" indent="-712788">
              <a:buFont typeface="Wingdings" panose="05000000000000000000" pitchFamily="2" charset="2"/>
              <a:buChar char="§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С ротационно движение на гърбицата</a:t>
            </a:r>
          </a:p>
          <a:p>
            <a:pPr marL="0" indent="0">
              <a:buNone/>
            </a:pPr>
            <a:endParaRPr lang="bg-BG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bg-BG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bg-BG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bg-BG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bg-BG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В зависимост от допирането между звената</a:t>
            </a:r>
          </a:p>
          <a:p>
            <a:pPr marL="712788" indent="-712788">
              <a:buFont typeface="Wingdings" panose="05000000000000000000" pitchFamily="2" charset="2"/>
              <a:buChar char="§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С изпълнително звено с </a:t>
            </a:r>
            <a:r>
              <a:rPr lang="bg-BG" sz="2200" dirty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острие</a:t>
            </a:r>
          </a:p>
          <a:p>
            <a:pPr marL="712788" indent="-712788">
              <a:buFont typeface="Wingdings" panose="05000000000000000000" pitchFamily="2" charset="2"/>
              <a:buChar char="§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С изпълнително звено с </a:t>
            </a:r>
            <a:r>
              <a:rPr lang="bg-BG" sz="2200" dirty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ролка</a:t>
            </a:r>
          </a:p>
          <a:p>
            <a:pPr marL="712788" indent="-712788">
              <a:buFont typeface="Wingdings" panose="05000000000000000000" pitchFamily="2" charset="2"/>
              <a:buChar char="§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С изпълнително звено с </a:t>
            </a:r>
            <a:r>
              <a:rPr lang="bg-BG" sz="2200" dirty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тарелка</a:t>
            </a:r>
          </a:p>
          <a:p>
            <a:pPr marL="0" indent="0">
              <a:buNone/>
            </a:pPr>
            <a:endParaRPr lang="bg-BG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bg-BG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27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10715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254" y="722312"/>
            <a:ext cx="8229600" cy="4875956"/>
          </a:xfrm>
        </p:spPr>
        <p:txBody>
          <a:bodyPr/>
          <a:lstStyle/>
          <a:p>
            <a:pPr marL="0" indent="0">
              <a:buNone/>
            </a:pPr>
            <a:endParaRPr lang="bg-BG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В зависимост от допирането между звената</a:t>
            </a:r>
          </a:p>
          <a:p>
            <a:pPr marL="712788" indent="-712788">
              <a:buFont typeface="Wingdings" panose="05000000000000000000" pitchFamily="2" charset="2"/>
              <a:buChar char="§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С изпълнително звено с </a:t>
            </a:r>
            <a:r>
              <a:rPr lang="bg-BG" sz="2200" dirty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острие</a:t>
            </a:r>
          </a:p>
          <a:p>
            <a:pPr marL="712788" indent="-712788">
              <a:buFont typeface="Wingdings" panose="05000000000000000000" pitchFamily="2" charset="2"/>
              <a:buChar char="§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С изпълнително звено с </a:t>
            </a:r>
            <a:r>
              <a:rPr lang="bg-BG" sz="2200" dirty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ролка</a:t>
            </a:r>
          </a:p>
          <a:p>
            <a:pPr marL="712788" indent="-712788">
              <a:buFont typeface="Wingdings" panose="05000000000000000000" pitchFamily="2" charset="2"/>
              <a:buChar char="§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С изпълнително звено с </a:t>
            </a:r>
            <a:r>
              <a:rPr lang="bg-BG" sz="2200" dirty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тарелка</a:t>
            </a:r>
          </a:p>
          <a:p>
            <a:pPr marL="712788" indent="-712788">
              <a:buFont typeface="Wingdings" panose="05000000000000000000" pitchFamily="2" charset="2"/>
              <a:buChar char="§"/>
            </a:pPr>
            <a:endParaRPr lang="bg-BG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В зависимост от осигуряването на постоянен контакт  между звената</a:t>
            </a:r>
          </a:p>
          <a:p>
            <a:pPr marL="712788" indent="-712788">
              <a:buFont typeface="Wingdings" panose="05000000000000000000" pitchFamily="2" charset="2"/>
              <a:buChar char="§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Със силово затваряне</a:t>
            </a:r>
          </a:p>
          <a:p>
            <a:pPr marL="712788" indent="-712788">
              <a:buFont typeface="Wingdings" panose="05000000000000000000" pitchFamily="2" charset="2"/>
              <a:buChar char="§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С геометрично затваряне</a:t>
            </a:r>
          </a:p>
          <a:p>
            <a:pPr marL="712788" indent="-712788">
              <a:buFont typeface="Wingdings" panose="05000000000000000000" pitchFamily="2" charset="2"/>
              <a:buChar char="§"/>
            </a:pPr>
            <a:endParaRPr lang="bg-BG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2788" indent="-712788">
              <a:buFont typeface="Wingdings" panose="05000000000000000000" pitchFamily="2" charset="2"/>
              <a:buChar char="§"/>
            </a:pPr>
            <a:endParaRPr lang="bg-BG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2788" indent="-712788">
              <a:buFont typeface="Wingdings" panose="05000000000000000000" pitchFamily="2" charset="2"/>
              <a:buChar char="§"/>
            </a:pPr>
            <a:endParaRPr lang="bg-BG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2788" indent="-712788">
              <a:buFont typeface="Wingdings" panose="05000000000000000000" pitchFamily="2" charset="2"/>
              <a:buChar char="§"/>
            </a:pPr>
            <a:endParaRPr lang="bg-BG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z="2400" smtClean="0">
                <a:latin typeface="Arial" panose="020B0604020202020204" pitchFamily="34" charset="0"/>
              </a:rPr>
              <a:pPr/>
              <a:t>28</a:t>
            </a:fld>
            <a:endParaRPr lang="bg-BG" sz="240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594" y="260647"/>
            <a:ext cx="793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>
                <a:solidFill>
                  <a:srgbClr val="C00000"/>
                </a:solidFill>
                <a:latin typeface="Arial" panose="020B0604020202020204" pitchFamily="34" charset="0"/>
              </a:rPr>
              <a:t>Гърбични механизми – основни сведения</a:t>
            </a:r>
            <a:endParaRPr lang="bg-BG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732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r>
              <a:rPr lang="bg-BG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Гърбични механизми – предимства и недостатъци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Основно предимство на гърбичните механизми:</a:t>
            </a:r>
            <a:endParaRPr lang="bg-BG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bg-BG" sz="2200" i="1" dirty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тях може да се реализира произволен закон за движение на изпълнителното звено чрез подходящо определяне на профила на гърбицата, включително с фази на покой на изпълнителното звено.</a:t>
            </a:r>
          </a:p>
          <a:p>
            <a:pPr marL="0" indent="0" algn="ctr">
              <a:buNone/>
            </a:pPr>
            <a:endParaRPr lang="bg-BG" sz="2200" i="1" dirty="0">
              <a:solidFill>
                <a:srgbClr val="33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Основен недостатък на гърбичните механизми:</a:t>
            </a:r>
          </a:p>
          <a:p>
            <a:pPr marL="0" indent="0" algn="just">
              <a:buNone/>
            </a:pPr>
            <a:r>
              <a:rPr lang="ru-RU" sz="2200" i="1" dirty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Ниска товароносимост и интензивно износване на профилите на контурните двоици. </a:t>
            </a:r>
            <a:r>
              <a:rPr lang="ru-RU" sz="2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Тези качества ги правят приложими в устройства с малки натоварвания – автомати, регулиращи, превключващи и  управляващи устройства.</a:t>
            </a:r>
            <a:endParaRPr lang="bg-BG" sz="2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bg-BG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bg-BG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29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27979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" y="200004"/>
            <a:ext cx="6641302" cy="4357611"/>
          </a:xfrm>
          <a:prstGeom prst="rect">
            <a:avLst/>
          </a:prstGeom>
        </p:spPr>
      </p:pic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1840209" y="25643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C00000"/>
                </a:solidFill>
              </a:rPr>
              <a:t>Зъбни механизми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48680"/>
            <a:ext cx="1053084" cy="2206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546251"/>
            <a:ext cx="3388955" cy="2179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32" y="3321536"/>
            <a:ext cx="2415917" cy="247359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3529" y="4947566"/>
            <a:ext cx="3171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C00000"/>
                </a:solidFill>
              </a:rPr>
              <a:t>Равнинни и пространствени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3875" y="5412419"/>
            <a:ext cx="2751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C00000"/>
                </a:solidFill>
              </a:rPr>
              <a:t>Обикновени и планетни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82" y="5877272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C00000"/>
                </a:solidFill>
              </a:rPr>
              <a:t>Редуктори и мултипликатори</a:t>
            </a:r>
          </a:p>
        </p:txBody>
      </p:sp>
    </p:spTree>
    <p:extLst>
      <p:ext uri="{BB962C8B-B14F-4D97-AF65-F5344CB8AC3E}">
        <p14:creationId xmlns:p14="http://schemas.microsoft.com/office/powerpoint/2010/main" val="398699333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208" y="116632"/>
            <a:ext cx="8229600" cy="576064"/>
          </a:xfrm>
        </p:spPr>
        <p:txBody>
          <a:bodyPr/>
          <a:lstStyle/>
          <a:p>
            <a:r>
              <a:rPr lang="bg-BG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Гърбични механизми – основни сведения</a:t>
            </a:r>
            <a:endParaRPr lang="bg-BG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9361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Кинематични схеми на някои основни видове равнинни гърбични механизми: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30</a:t>
            </a:fld>
            <a:endParaRPr lang="bg-B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72816"/>
            <a:ext cx="4824236" cy="4890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916832"/>
            <a:ext cx="3486150" cy="1685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613" y="4006389"/>
            <a:ext cx="2401132" cy="221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61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238" y="188640"/>
            <a:ext cx="8229600" cy="692696"/>
          </a:xfrm>
        </p:spPr>
        <p:txBody>
          <a:bodyPr/>
          <a:lstStyle/>
          <a:p>
            <a:r>
              <a:rPr lang="bg-BG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Затваряне на контурната двоица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31</a:t>
            </a:fld>
            <a:endParaRPr lang="bg-BG"/>
          </a:p>
        </p:txBody>
      </p:sp>
      <p:sp>
        <p:nvSpPr>
          <p:cNvPr id="9" name="TextBox 8"/>
          <p:cNvSpPr txBox="1"/>
          <p:nvPr/>
        </p:nvSpPr>
        <p:spPr>
          <a:xfrm>
            <a:off x="437238" y="1124744"/>
            <a:ext cx="787917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200" dirty="0">
                <a:latin typeface="Arial" panose="020B0604020202020204" pitchFamily="34" charset="0"/>
              </a:rPr>
              <a:t>По време на работа гърбичните механизми може да бъдат натоварени с различни по посока и големина сили. </a:t>
            </a:r>
          </a:p>
          <a:p>
            <a:pPr algn="just"/>
            <a:r>
              <a:rPr lang="ru-RU" sz="2200" dirty="0">
                <a:latin typeface="Arial" panose="020B0604020202020204" pitchFamily="34" charset="0"/>
              </a:rPr>
              <a:t>Ако силите с компоненти по нормалата в точката на допиране на контурите, са насочени разнопосочно е възможно да предизвикат отделяне на звената и контактът да бъде нарушен. </a:t>
            </a:r>
            <a:r>
              <a:rPr lang="ru-RU" sz="2200" dirty="0">
                <a:solidFill>
                  <a:srgbClr val="C00000"/>
                </a:solidFill>
                <a:latin typeface="Arial" panose="020B0604020202020204" pitchFamily="34" charset="0"/>
              </a:rPr>
              <a:t>Силите, които предизвикват отделяне (отскачане) на изпълнителното звено от гърбицата може имат инерционен характер, да са следствие от технологични процеси или триене.</a:t>
            </a:r>
          </a:p>
          <a:p>
            <a:pPr algn="just"/>
            <a:endParaRPr lang="ru-RU" sz="220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algn="just"/>
            <a:r>
              <a:rPr lang="ru-RU" sz="2200" dirty="0">
                <a:latin typeface="Arial" panose="020B0604020202020204" pitchFamily="34" charset="0"/>
              </a:rPr>
              <a:t>Отстраняването на това нежелано явление или гарантирането на постоянен контакт на контурите се нарича </a:t>
            </a:r>
            <a:r>
              <a:rPr lang="ru-RU" sz="2200" b="1" dirty="0">
                <a:solidFill>
                  <a:srgbClr val="333399"/>
                </a:solidFill>
                <a:latin typeface="Arial" panose="020B0604020202020204" pitchFamily="34" charset="0"/>
              </a:rPr>
              <a:t>затваряне на контурната двоица</a:t>
            </a:r>
            <a:r>
              <a:rPr lang="ru-RU" sz="2200" dirty="0">
                <a:latin typeface="Arial" panose="020B0604020202020204" pitchFamily="34" charset="0"/>
              </a:rPr>
              <a:t>. Известни са два начина за затваряне на контурни двоици – </a:t>
            </a:r>
            <a:r>
              <a:rPr lang="ru-RU" sz="2200" dirty="0">
                <a:solidFill>
                  <a:srgbClr val="333399"/>
                </a:solidFill>
                <a:latin typeface="Arial" panose="020B0604020202020204" pitchFamily="34" charset="0"/>
              </a:rPr>
              <a:t>геометричен</a:t>
            </a:r>
            <a:r>
              <a:rPr lang="ru-RU" sz="2200" dirty="0">
                <a:latin typeface="Arial" panose="020B0604020202020204" pitchFamily="34" charset="0"/>
              </a:rPr>
              <a:t> и </a:t>
            </a:r>
            <a:r>
              <a:rPr lang="ru-RU" sz="2200" dirty="0">
                <a:solidFill>
                  <a:srgbClr val="333399"/>
                </a:solidFill>
                <a:latin typeface="Arial" panose="020B0604020202020204" pitchFamily="34" charset="0"/>
              </a:rPr>
              <a:t>силов</a:t>
            </a:r>
            <a:r>
              <a:rPr lang="ru-RU" sz="2200" dirty="0">
                <a:latin typeface="Arial" panose="020B0604020202020204" pitchFamily="34" charset="0"/>
              </a:rPr>
              <a:t>.</a:t>
            </a:r>
            <a:endParaRPr lang="bg-BG" sz="2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325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34082"/>
          </a:xfrm>
        </p:spPr>
        <p:txBody>
          <a:bodyPr/>
          <a:lstStyle/>
          <a:p>
            <a:r>
              <a:rPr lang="bg-BG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Геометрично затваряне на контурната двоица </a:t>
            </a:r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32</a:t>
            </a:fld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1357298"/>
            <a:ext cx="6848338" cy="30316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560" y="5157192"/>
            <a:ext cx="792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Геометрично затваряне чрез </a:t>
            </a:r>
            <a:r>
              <a:rPr lang="ru-RU" b="1" dirty="0"/>
              <a:t>канална гърбиц</a:t>
            </a:r>
            <a:r>
              <a:rPr lang="ru-RU" dirty="0"/>
              <a:t>а. Методът е възможен за гърбични механизми с ролка. В този случай гърбицата има по-големи размери и се оформя като челен канал в диск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82415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62074"/>
          </a:xfrm>
        </p:spPr>
        <p:txBody>
          <a:bodyPr/>
          <a:lstStyle/>
          <a:p>
            <a:r>
              <a:rPr lang="bg-BG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Силово затваряне на контурната двоица </a:t>
            </a:r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33</a:t>
            </a:fld>
            <a:endParaRPr lang="bg-B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7" y="1124744"/>
            <a:ext cx="9068653" cy="36950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053" y="5094193"/>
            <a:ext cx="8075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333399"/>
                </a:solidFill>
              </a:rPr>
              <a:t>Силовият метод </a:t>
            </a:r>
            <a:r>
              <a:rPr lang="ru-RU" dirty="0"/>
              <a:t>за затваряне на контурната двоица се базира на приложението на подходящ еластичен елемент– пружина, чиято сила е оразмерена, така че да създава натиск в точката на контакта, по-голям от силите, които се стремят да разединят контурната двоица 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873335"/>
            <a:ext cx="2190716" cy="63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61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526" y="116632"/>
            <a:ext cx="8229600" cy="922114"/>
          </a:xfrm>
        </p:spPr>
        <p:txBody>
          <a:bodyPr/>
          <a:lstStyle/>
          <a:p>
            <a:r>
              <a:rPr lang="bg-BG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Кинематично изследване и проектиране на гърбичните механизми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272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bg-BG" sz="2200" dirty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Основна задача на кинематичното изследване на гърбичните механизми </a:t>
            </a: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– определяне на закона на движение на изпълнителното звено при известни тип на механизма, профил на гърбицата и всички останали размери на звената</a:t>
            </a:r>
          </a:p>
          <a:p>
            <a:pPr>
              <a:buFont typeface="Wingdings" panose="05000000000000000000" pitchFamily="2" charset="2"/>
              <a:buChar char="Ø"/>
            </a:pPr>
            <a:endParaRPr lang="bg-BG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Ще бъдат разгледани </a:t>
            </a:r>
            <a:r>
              <a:rPr lang="bg-BG" sz="2200" dirty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графичният</a:t>
            </a: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bg-BG" sz="2200" dirty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графо-аналитичният методи </a:t>
            </a: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за кинематично изследване на гърбичен механизъм.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34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32057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332"/>
            <a:ext cx="8229600" cy="778098"/>
          </a:xfrm>
        </p:spPr>
        <p:txBody>
          <a:bodyPr/>
          <a:lstStyle/>
          <a:p>
            <a:r>
              <a:rPr lang="bg-BG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Кинематично изследване и проектиране на гърбичните механизми </a:t>
            </a:r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35</a:t>
            </a:fld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74" y="2158677"/>
            <a:ext cx="7511349" cy="4318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576" y="1028199"/>
            <a:ext cx="7632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Изследването започва с графичното изобразяване на механизма. Построява се кинематичната схема на механизма в определен мащаб. Приема се, че гърбицата се върти с равномерна ъглова скорост.</a:t>
            </a:r>
          </a:p>
        </p:txBody>
      </p:sp>
    </p:spTree>
    <p:extLst>
      <p:ext uri="{BB962C8B-B14F-4D97-AF65-F5344CB8AC3E}">
        <p14:creationId xmlns:p14="http://schemas.microsoft.com/office/powerpoint/2010/main" val="132246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54"/>
            <a:ext cx="8229600" cy="903566"/>
          </a:xfrm>
        </p:spPr>
        <p:txBody>
          <a:bodyPr/>
          <a:lstStyle/>
          <a:p>
            <a:r>
              <a:rPr lang="bg-BG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Кинематично изследване на гърбичен механизъм – метод на обръщане на движението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3820" y="1108611"/>
            <a:ext cx="3530180" cy="5299938"/>
          </a:xfrm>
        </p:spPr>
        <p:txBody>
          <a:bodyPr/>
          <a:lstStyle/>
          <a:p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Профилът на гърбицата се начертава само един път. На всички звена от механизма се дава ъглова скорост –</a:t>
            </a:r>
            <a:r>
              <a:rPr lang="el-GR" sz="2200" dirty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bg-BG" sz="1400" dirty="0">
                <a:latin typeface="Arial" panose="020B0604020202020204" pitchFamily="34" charset="0"/>
                <a:cs typeface="Arial" panose="020B0604020202020204" pitchFamily="34" charset="0"/>
              </a:rPr>
              <a:t>1, </a:t>
            </a:r>
            <a:r>
              <a:rPr lang="bg-BG" sz="2200" dirty="0">
                <a:latin typeface="Arial" panose="020B0604020202020204" pitchFamily="34" charset="0"/>
                <a:cs typeface="Arial" panose="020B0604020202020204" pitchFamily="34" charset="0"/>
              </a:rPr>
              <a:t>т.е – целият механизъм се завърта в посока, обратна на посоката на въртене на гърбицата, но със същата ъглова скорост. </a:t>
            </a:r>
            <a:r>
              <a:rPr lang="bg-BG" sz="2200" dirty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Все едно гърбицата спира да се върти, а плъзгачът обикаля около нея.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36</a:t>
            </a:fld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268760"/>
            <a:ext cx="5734131" cy="49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52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601"/>
            <a:ext cx="8229600" cy="1143000"/>
          </a:xfrm>
        </p:spPr>
        <p:txBody>
          <a:bodyPr/>
          <a:lstStyle/>
          <a:p>
            <a:r>
              <a:rPr lang="ru-RU" sz="24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bg-BG" sz="24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сновни параметри на гърбичните механизми.</a:t>
            </a:r>
            <a:r>
              <a:rPr lang="ru-RU" sz="24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Фазови ъгли. Функция на положението и предавателни функции </a:t>
            </a:r>
            <a:endParaRPr lang="bg-BG" sz="240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37</a:t>
            </a:fld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8" y="1268760"/>
            <a:ext cx="8918362" cy="44644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1215" y="6044824"/>
            <a:ext cx="778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Фазови ъгли, функция на положението, предавателни функции 	</a:t>
            </a:r>
          </a:p>
        </p:txBody>
      </p:sp>
    </p:spTree>
    <p:extLst>
      <p:ext uri="{BB962C8B-B14F-4D97-AF65-F5344CB8AC3E}">
        <p14:creationId xmlns:p14="http://schemas.microsoft.com/office/powerpoint/2010/main" val="3582336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/>
          <a:lstStyle/>
          <a:p>
            <a:r>
              <a:rPr lang="ru-RU" sz="24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bg-BG" sz="24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сновни параметри на гърбичните механизми.</a:t>
            </a:r>
            <a:r>
              <a:rPr lang="ru-RU" sz="24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Фазови ъгли. Функция на положението и предавателни функции </a:t>
            </a:r>
            <a:endParaRPr lang="bg-BG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56184"/>
          </a:xfrm>
        </p:spPr>
        <p:txBody>
          <a:bodyPr/>
          <a:lstStyle/>
          <a:p>
            <a:r>
              <a:rPr lang="ru-RU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Ф</a:t>
            </a:r>
            <a:r>
              <a:rPr lang="ru-RU" sz="2200" b="1" dirty="0">
                <a:latin typeface="Arial" panose="020B0604020202020204" pitchFamily="34" charset="0"/>
                <a:cs typeface="Arial" panose="020B0604020202020204" pitchFamily="34" charset="0"/>
              </a:rPr>
              <a:t>о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- фаза на отдалечаване </a:t>
            </a:r>
          </a:p>
          <a:p>
            <a:r>
              <a:rPr lang="ru-RU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Ф</a:t>
            </a:r>
            <a:r>
              <a:rPr lang="ru-RU" sz="2200" b="1" dirty="0">
                <a:latin typeface="Arial" panose="020B0604020202020204" pitchFamily="34" charset="0"/>
                <a:cs typeface="Arial" panose="020B0604020202020204" pitchFamily="34" charset="0"/>
              </a:rPr>
              <a:t>ОП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- фаза на отдалечен престой </a:t>
            </a:r>
          </a:p>
          <a:p>
            <a:r>
              <a:rPr lang="ru-RU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Ф</a:t>
            </a:r>
            <a:r>
              <a:rPr lang="ru-RU" sz="2200" b="1" dirty="0">
                <a:latin typeface="Arial" panose="020B0604020202020204" pitchFamily="34" charset="0"/>
                <a:cs typeface="Arial" panose="020B0604020202020204" pitchFamily="34" charset="0"/>
              </a:rPr>
              <a:t>П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- фаза на приближаване </a:t>
            </a:r>
          </a:p>
          <a:p>
            <a:r>
              <a:rPr lang="ru-RU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Ф</a:t>
            </a:r>
            <a:r>
              <a:rPr lang="ru-RU" sz="2200" b="1" dirty="0">
                <a:latin typeface="Arial" panose="020B0604020202020204" pitchFamily="34" charset="0"/>
                <a:cs typeface="Arial" panose="020B0604020202020204" pitchFamily="34" charset="0"/>
              </a:rPr>
              <a:t>пп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- фаза на приближен престой </a:t>
            </a:r>
            <a:endParaRPr lang="bg-BG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38</a:t>
            </a:fld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34" y="1762422"/>
            <a:ext cx="1419588" cy="524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2" y="3091012"/>
            <a:ext cx="9036496" cy="15230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4342623"/>
            <a:ext cx="1675366" cy="1019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843" y="5361742"/>
            <a:ext cx="1826864" cy="11815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54295" y="4852182"/>
            <a:ext cx="4238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Геометрична скорост и геометрично ускорение, производни са по ъгъла на завъртане </a:t>
            </a:r>
            <a:r>
              <a:rPr lang="el-GR" dirty="0"/>
              <a:t>φ</a:t>
            </a:r>
            <a:r>
              <a:rPr lang="bg-BG" dirty="0"/>
              <a:t>, а не по времето </a:t>
            </a:r>
            <a:r>
              <a:rPr lang="en-US" dirty="0"/>
              <a:t>t.</a:t>
            </a:r>
            <a:endParaRPr lang="bg-BG" dirty="0"/>
          </a:p>
        </p:txBody>
      </p:sp>
      <p:sp>
        <p:nvSpPr>
          <p:cNvPr id="10" name="Notched Right Arrow 9"/>
          <p:cNvSpPr/>
          <p:nvPr/>
        </p:nvSpPr>
        <p:spPr>
          <a:xfrm>
            <a:off x="2970295" y="4788663"/>
            <a:ext cx="1440160" cy="105036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Oval 10"/>
          <p:cNvSpPr/>
          <p:nvPr/>
        </p:nvSpPr>
        <p:spPr>
          <a:xfrm>
            <a:off x="6156176" y="1483781"/>
            <a:ext cx="2232248" cy="1152128"/>
          </a:xfrm>
          <a:prstGeom prst="ellipse">
            <a:avLst/>
          </a:prstGeom>
          <a:solidFill>
            <a:srgbClr val="A3E0FF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91794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68960"/>
          </a:xfrm>
        </p:spPr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39</a:t>
            </a:fld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89" y="743732"/>
            <a:ext cx="8440853" cy="41764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199" y="4999672"/>
            <a:ext cx="8229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ru-RU" dirty="0"/>
              <a:t>Спейскад приключи изключително успешен нов проект и реализира кинематична симулация и верификация на движение на двуцилиндров двигател с вътрешно горене с гърбичен механизъм, съобщиха за IndustryInfo.bg от компанията. Проектът е изпълнен със софтуер Siemens NX Motion за нуждите на Съвременни енергийни източници.</a:t>
            </a:r>
            <a:r>
              <a:rPr lang="en-US" dirty="0"/>
              <a:t>” </a:t>
            </a:r>
            <a:r>
              <a:rPr lang="en-US" dirty="0" err="1"/>
              <a:t>SpaceCAD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87231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439718"/>
          </a:xfrm>
        </p:spPr>
        <p:txBody>
          <a:bodyPr/>
          <a:lstStyle/>
          <a:p>
            <a:r>
              <a:rPr lang="bg-BG" sz="24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Обикновени зъбни механизми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18219"/>
            <a:ext cx="8229600" cy="342902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bg-BG" sz="2200" dirty="0">
                <a:latin typeface="Arial" pitchFamily="34" charset="0"/>
                <a:cs typeface="Arial" pitchFamily="34" charset="0"/>
              </a:rPr>
              <a:t>Зъбни механизми, при които всички зъбни колела се въртят около неподвижни оси</a:t>
            </a:r>
          </a:p>
          <a:p>
            <a:pPr>
              <a:buFont typeface="Wingdings" pitchFamily="2" charset="2"/>
              <a:buChar char="Ø"/>
            </a:pPr>
            <a:endParaRPr lang="bg-BG" sz="22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bg-BG" sz="2200" dirty="0">
                <a:solidFill>
                  <a:srgbClr val="333399"/>
                </a:solidFill>
                <a:latin typeface="Arial" pitchFamily="34" charset="0"/>
                <a:cs typeface="Arial" pitchFamily="34" charset="0"/>
              </a:rPr>
              <a:t>Едностепенни зъбни механизми </a:t>
            </a:r>
            <a:r>
              <a:rPr lang="bg-BG" sz="2200" dirty="0">
                <a:latin typeface="Arial" pitchFamily="34" charset="0"/>
                <a:cs typeface="Arial" pitchFamily="34" charset="0"/>
              </a:rPr>
              <a:t>– съдържат една задружно работеща двойка зъбни колела. Реализират малки предавателни отношения</a:t>
            </a:r>
          </a:p>
          <a:p>
            <a:pPr>
              <a:buFont typeface="Wingdings" pitchFamily="2" charset="2"/>
              <a:buChar char="ü"/>
            </a:pPr>
            <a:r>
              <a:rPr lang="bg-BG" sz="2200" dirty="0">
                <a:latin typeface="Arial" pitchFamily="34" charset="0"/>
                <a:cs typeface="Arial" pitchFamily="34" charset="0"/>
              </a:rPr>
              <a:t>с цилиндрични зъбни колела: 5-6;</a:t>
            </a:r>
          </a:p>
          <a:p>
            <a:pPr>
              <a:buFont typeface="Wingdings" pitchFamily="2" charset="2"/>
              <a:buChar char="ü"/>
            </a:pPr>
            <a:r>
              <a:rPr lang="bg-BG" sz="2200" dirty="0">
                <a:latin typeface="Arial" pitchFamily="34" charset="0"/>
                <a:cs typeface="Arial" pitchFamily="34" charset="0"/>
              </a:rPr>
              <a:t>с конусни зъбни колела: 3-4</a:t>
            </a:r>
          </a:p>
          <a:p>
            <a:pPr>
              <a:buFont typeface="Wingdings" pitchFamily="2" charset="2"/>
              <a:buChar char="ü"/>
            </a:pPr>
            <a:r>
              <a:rPr lang="bg-BG" sz="2200" dirty="0">
                <a:latin typeface="Arial" pitchFamily="34" charset="0"/>
                <a:cs typeface="Arial" pitchFamily="34" charset="0"/>
              </a:rPr>
              <a:t>с винтови зъбни колела: 2-3</a:t>
            </a:r>
          </a:p>
          <a:p>
            <a:pPr>
              <a:buFont typeface="Wingdings" pitchFamily="2" charset="2"/>
              <a:buChar char="ü"/>
            </a:pPr>
            <a:endParaRPr lang="bg-BG" sz="22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endParaRPr lang="bg-BG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4</a:t>
            </a:fld>
            <a:endParaRPr lang="bg-BG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80" y="4694591"/>
            <a:ext cx="15049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04268" y="3018858"/>
            <a:ext cx="3810775" cy="3674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40</a:t>
            </a:fld>
            <a:endParaRPr lang="bg-B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CA1767-D433-4FA9-9B74-75B4DCA3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88"/>
            <a:ext cx="9144000" cy="6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54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14" y="274638"/>
            <a:ext cx="7472386" cy="1143000"/>
          </a:xfrm>
        </p:spPr>
        <p:txBody>
          <a:bodyPr/>
          <a:lstStyle/>
          <a:p>
            <a:r>
              <a:rPr lang="bg-BG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Технически Университет – София</a:t>
            </a:r>
            <a:br>
              <a:rPr lang="bg-BG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bg-BG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Машиностроителен факултет</a:t>
            </a:r>
            <a:br>
              <a:rPr lang="bg-BG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bg-BG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Катедра “Прецизна техника и </a:t>
            </a:r>
            <a:r>
              <a:rPr lang="bg-BG" sz="1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уредостроене</a:t>
            </a:r>
            <a:r>
              <a:rPr lang="bg-BG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”</a:t>
            </a:r>
            <a:endParaRPr lang="bg-BG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bg-BG" sz="4000" dirty="0">
              <a:solidFill>
                <a:srgbClr val="3333CC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r>
              <a:rPr lang="bg-BG" sz="4000" dirty="0">
                <a:solidFill>
                  <a:srgbClr val="3333CC"/>
                </a:solidFill>
                <a:effectLst/>
                <a:latin typeface="Arial" pitchFamily="34" charset="0"/>
                <a:cs typeface="Arial" pitchFamily="34" charset="0"/>
              </a:rPr>
              <a:t>Благодаря за вниманието!</a:t>
            </a:r>
          </a:p>
          <a:p>
            <a:pPr algn="ctr">
              <a:buNone/>
            </a:pPr>
            <a:r>
              <a:rPr lang="bg-BG" sz="1800" dirty="0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За следващия път с 8 поток – Машинни елементи и съединения</a:t>
            </a:r>
          </a:p>
          <a:p>
            <a:pPr algn="ctr">
              <a:buNone/>
            </a:pPr>
            <a:endParaRPr lang="bg-BG" sz="1800" dirty="0">
              <a:solidFill>
                <a:srgbClr val="3333CC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endParaRPr lang="bg-BG" sz="1800" dirty="0">
              <a:solidFill>
                <a:srgbClr val="3333CC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endParaRPr lang="bg-BG" sz="1800" dirty="0">
              <a:solidFill>
                <a:srgbClr val="3333CC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r>
              <a:rPr lang="bg-BG" sz="1800" dirty="0">
                <a:solidFill>
                  <a:srgbClr val="3333CC"/>
                </a:solidFill>
                <a:effectLst/>
                <a:latin typeface="Arial" pitchFamily="34" charset="0"/>
                <a:cs typeface="Arial" pitchFamily="34" charset="0"/>
              </a:rPr>
              <a:t>Забележка: презентацията е направена съвместно с катедра ТММ.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41</a:t>
            </a:fld>
            <a:endParaRPr lang="bg-BG"/>
          </a:p>
        </p:txBody>
      </p:sp>
      <p:pic>
        <p:nvPicPr>
          <p:cNvPr id="5" name="Picture 4" descr="Logo-TU-blue-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8" y="357166"/>
            <a:ext cx="8572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428604"/>
            <a:ext cx="3357586" cy="500066"/>
          </a:xfrm>
        </p:spPr>
        <p:txBody>
          <a:bodyPr/>
          <a:lstStyle/>
          <a:p>
            <a:pPr algn="l"/>
            <a:r>
              <a:rPr lang="bg-BG" sz="24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Обикновени зъбни механизми</a:t>
            </a:r>
            <a:endParaRPr lang="bg-BG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00108"/>
            <a:ext cx="3857652" cy="5095892"/>
          </a:xfrm>
        </p:spPr>
        <p:txBody>
          <a:bodyPr/>
          <a:lstStyle/>
          <a:p>
            <a:endParaRPr lang="bg-BG" sz="2200" dirty="0">
              <a:solidFill>
                <a:srgbClr val="333399"/>
              </a:solidFill>
              <a:latin typeface="Arial" pitchFamily="34" charset="0"/>
              <a:cs typeface="Arial" pitchFamily="34" charset="0"/>
            </a:endParaRPr>
          </a:p>
          <a:p>
            <a:r>
              <a:rPr lang="bg-BG" sz="2200" dirty="0">
                <a:solidFill>
                  <a:srgbClr val="333399"/>
                </a:solidFill>
                <a:latin typeface="Arial" pitchFamily="34" charset="0"/>
                <a:cs typeface="Arial" pitchFamily="34" charset="0"/>
              </a:rPr>
              <a:t>Многостепенни зъбни механизми </a:t>
            </a:r>
            <a:r>
              <a:rPr lang="bg-BG" sz="2200" dirty="0">
                <a:latin typeface="Arial" pitchFamily="34" charset="0"/>
                <a:cs typeface="Arial" pitchFamily="34" charset="0"/>
              </a:rPr>
              <a:t>– съдържат повече от една задружно работеща двойка зъбни колела. </a:t>
            </a:r>
          </a:p>
          <a:p>
            <a:endParaRPr lang="bg-BG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5</a:t>
            </a:fld>
            <a:endParaRPr lang="bg-BG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4000504"/>
            <a:ext cx="3921726" cy="241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26" y="357166"/>
            <a:ext cx="5214974" cy="3917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4357686" y="485776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bg-BG" dirty="0">
                <a:latin typeface="Arial" pitchFamily="34" charset="0"/>
              </a:rPr>
              <a:t>Реализират по-големи предавателни отношения. Скоростна кутия – механизъм със </a:t>
            </a:r>
            <a:r>
              <a:rPr lang="bg-BG" dirty="0">
                <a:solidFill>
                  <a:srgbClr val="333399"/>
                </a:solidFill>
                <a:latin typeface="Arial" pitchFamily="34" charset="0"/>
              </a:rPr>
              <a:t>стъпално променящо се предавателно отношение</a:t>
            </a:r>
            <a:r>
              <a:rPr lang="bg-BG" dirty="0">
                <a:latin typeface="Arial" pitchFamily="34" charset="0"/>
              </a:rPr>
              <a:t>.</a:t>
            </a:r>
            <a:endParaRPr lang="bg-BG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4348" y="214290"/>
            <a:ext cx="8205094" cy="456784"/>
          </a:xfrm>
        </p:spPr>
        <p:txBody>
          <a:bodyPr/>
          <a:lstStyle/>
          <a:p>
            <a:pPr marL="109537" indent="0" algn="ctr">
              <a:buNone/>
            </a:pPr>
            <a:r>
              <a:rPr lang="ru-RU" sz="24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Кинематична схема на обикновени зъбни механизми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t="30819" r="44073" b="25126"/>
          <a:stretch/>
        </p:blipFill>
        <p:spPr bwMode="auto">
          <a:xfrm>
            <a:off x="357158" y="714356"/>
            <a:ext cx="5710424" cy="2620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авоъгълник 1"/>
              <p:cNvSpPr/>
              <p:nvPr/>
            </p:nvSpPr>
            <p:spPr>
              <a:xfrm>
                <a:off x="971600" y="3501008"/>
                <a:ext cx="4445448" cy="843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bg-BG" sz="2400" i="0">
                          <a:latin typeface="Cambria Math"/>
                        </a:rPr>
                        <m:t>=±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bg-BG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bg-BG" sz="24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bg-BG" sz="2400" i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bg-BG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bg-BG" sz="24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bg-BG" sz="2400" i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bg-BG" sz="2400" i="0">
                          <a:latin typeface="Cambria Math"/>
                        </a:rPr>
                        <m:t>=±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bg-BG" sz="2400" i="0">
                          <a:latin typeface="Cambria Math"/>
                        </a:rPr>
                        <m:t>=±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2" name="Правоъгъл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501008"/>
                <a:ext cx="4445448" cy="843693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авоъгълник 2"/>
          <p:cNvSpPr/>
          <p:nvPr/>
        </p:nvSpPr>
        <p:spPr>
          <a:xfrm>
            <a:off x="5940152" y="1412776"/>
            <a:ext cx="309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Едностепенни (елементарни) обикновени зъбни механизми</a:t>
            </a:r>
          </a:p>
        </p:txBody>
      </p:sp>
      <p:sp>
        <p:nvSpPr>
          <p:cNvPr id="4" name="Правоъгълник 3"/>
          <p:cNvSpPr/>
          <p:nvPr/>
        </p:nvSpPr>
        <p:spPr>
          <a:xfrm>
            <a:off x="107504" y="4247863"/>
            <a:ext cx="72505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Многостепенни (съставни) обикновени зъбни механизми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авоъгълник 4"/>
              <p:cNvSpPr/>
              <p:nvPr/>
            </p:nvSpPr>
            <p:spPr>
              <a:xfrm>
                <a:off x="3465740" y="6021287"/>
                <a:ext cx="5570756" cy="8341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1,</m:t>
                          </m:r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r>
                            <a:rPr lang="bg-BG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r>
                            <a:rPr lang="bg-BG" sz="2400" i="0">
                              <a:latin typeface="Cambria Math"/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r>
                            <a:rPr lang="bg-BG" sz="2400" i="0">
                              <a:latin typeface="Cambria Math"/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r>
                            <a:rPr lang="bg-BG" sz="2400" i="0">
                              <a:latin typeface="Cambria Math"/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bg-BG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400" i="0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bg-BG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bg-BG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sz="2400" i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bg-BG" sz="2400" i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bg-BG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sz="2400" i="0">
                                      <a:latin typeface="Cambria Math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bg-BG" sz="2400" i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r>
                            <a:rPr lang="bg-BG" sz="2400" i="0">
                              <a:latin typeface="Cambria Math"/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r>
                            <a:rPr lang="bg-BG" sz="2400" i="0">
                              <a:latin typeface="Cambria Math"/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r>
                            <a:rPr lang="bg-BG" sz="2400" i="0">
                              <a:latin typeface="Cambria Math"/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d>
                                <m:dPr>
                                  <m:endChr m:val=""/>
                                  <m:ctrlPr>
                                    <a:rPr lang="bg-BG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bg-BG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bg-BG" sz="2400" i="0">
                                      <a:latin typeface="Cambria Math"/>
                                    </a:rPr>
                                    <m:t>−2</m:t>
                                  </m:r>
                                  <m:sSup>
                                    <m:sSupPr>
                                      <m:ctrlPr>
                                        <a:rPr lang="bg-BG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bg-BG" sz="2400" i="0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bg-BG" sz="2400" i="0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b>
                          </m:sSub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d>
                                <m:dPr>
                                  <m:endChr m:val=""/>
                                  <m:ctrlPr>
                                    <a:rPr lang="bg-BG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bg-BG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bg-BG" sz="2400" i="0">
                                      <a:latin typeface="Cambria Math"/>
                                    </a:rPr>
                                    <m:t>−1</m:t>
                                  </m:r>
                                  <m:sSup>
                                    <m:sSupPr>
                                      <m:ctrlPr>
                                        <a:rPr lang="bg-BG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bg-BG" sz="2400" i="0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bg-BG" sz="2400" i="0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bg-BG" sz="2400" i="1">
                          <a:latin typeface="Cambria Math"/>
                        </a:rPr>
                        <m:t> </m:t>
                      </m:r>
                      <m:sSup>
                        <m:sSup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2400" i="0"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bg-BG" sz="2400" i="1">
                              <a:latin typeface="Cambria Math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5" name="Правоъгъл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740" y="6021287"/>
                <a:ext cx="5570756" cy="834139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4" y="4435775"/>
            <a:ext cx="3598863" cy="1881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018" y="4077072"/>
            <a:ext cx="1084263" cy="1871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авоъгълник 5"/>
          <p:cNvSpPr/>
          <p:nvPr/>
        </p:nvSpPr>
        <p:spPr>
          <a:xfrm>
            <a:off x="4792241" y="5191703"/>
            <a:ext cx="2295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0070C0"/>
                </a:solidFill>
              </a:rPr>
              <a:t>със зъбни блокове</a:t>
            </a:r>
          </a:p>
        </p:txBody>
      </p:sp>
    </p:spTree>
    <p:extLst>
      <p:ext uri="{BB962C8B-B14F-4D97-AF65-F5344CB8AC3E}">
        <p14:creationId xmlns:p14="http://schemas.microsoft.com/office/powerpoint/2010/main" val="533670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214290"/>
            <a:ext cx="8205094" cy="571504"/>
          </a:xfrm>
        </p:spPr>
        <p:txBody>
          <a:bodyPr/>
          <a:lstStyle/>
          <a:p>
            <a:pPr marL="109537" indent="0" algn="ctr">
              <a:buNone/>
            </a:pPr>
            <a:r>
              <a:rPr lang="ru-RU" sz="2400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Обикновени</a:t>
            </a:r>
            <a:r>
              <a:rPr lang="ru-RU" sz="24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зъбни</a:t>
            </a:r>
            <a:r>
              <a:rPr lang="ru-RU" sz="24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механизми</a:t>
            </a:r>
            <a:endParaRPr lang="ru-RU" sz="2400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14" descr="gr4a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398" y="1312479"/>
            <a:ext cx="3755786" cy="2548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авоъгълник 1"/>
          <p:cNvSpPr/>
          <p:nvPr/>
        </p:nvSpPr>
        <p:spPr>
          <a:xfrm>
            <a:off x="755576" y="980728"/>
            <a:ext cx="2975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C00000"/>
                </a:solidFill>
              </a:rPr>
              <a:t>с паразитни зъбни колела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5117308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26" y="3731361"/>
            <a:ext cx="1767991" cy="2467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авоъгълник 4"/>
              <p:cNvSpPr/>
              <p:nvPr/>
            </p:nvSpPr>
            <p:spPr>
              <a:xfrm>
                <a:off x="5076056" y="4573666"/>
                <a:ext cx="2328971" cy="782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1,</m:t>
                          </m:r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r>
                            <a:rPr lang="bg-BG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bg-BG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2400" i="0"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bg-BG" sz="2400" i="1">
                              <a:latin typeface="Cambria Math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5" name="Правоъгъл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4573666"/>
                <a:ext cx="2328971" cy="782778"/>
              </a:xfrm>
              <a:prstGeom prst="rect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49481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229600" cy="500066"/>
          </a:xfrm>
        </p:spPr>
        <p:txBody>
          <a:bodyPr/>
          <a:lstStyle/>
          <a:p>
            <a:r>
              <a:rPr lang="bg-BG" sz="24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Епициклични зъбни механизми (планетни механизми)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1071570"/>
          </a:xfrm>
        </p:spPr>
        <p:txBody>
          <a:bodyPr/>
          <a:lstStyle/>
          <a:p>
            <a:r>
              <a:rPr lang="bg-BG" sz="2200" dirty="0">
                <a:latin typeface="Arial" pitchFamily="34" charset="0"/>
                <a:cs typeface="Arial" pitchFamily="34" charset="0"/>
              </a:rPr>
              <a:t>В епицикличните зъбни механизми осите на някои колела се движат в пространството. Тези колела с подвижни оси се наричат </a:t>
            </a:r>
            <a:r>
              <a:rPr lang="bg-BG" sz="2200" dirty="0">
                <a:solidFill>
                  <a:srgbClr val="333399"/>
                </a:solidFill>
                <a:latin typeface="Arial" pitchFamily="34" charset="0"/>
                <a:cs typeface="Arial" pitchFamily="34" charset="0"/>
              </a:rPr>
              <a:t>сателити</a:t>
            </a:r>
            <a:r>
              <a:rPr lang="bg-BG" sz="22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8</a:t>
            </a:fld>
            <a:endParaRPr lang="bg-BG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571744"/>
            <a:ext cx="4841572" cy="3539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97292" y="2092958"/>
            <a:ext cx="350046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200" dirty="0">
                <a:latin typeface="Arial" pitchFamily="34" charset="0"/>
              </a:rPr>
              <a:t>Звеното </a:t>
            </a:r>
            <a:r>
              <a:rPr lang="en-US" sz="2200" dirty="0">
                <a:latin typeface="Arial" pitchFamily="34" charset="0"/>
              </a:rPr>
              <a:t>H</a:t>
            </a:r>
            <a:r>
              <a:rPr lang="bg-BG" sz="2200" dirty="0">
                <a:latin typeface="Arial" pitchFamily="34" charset="0"/>
              </a:rPr>
              <a:t>, на което са закрепени осите на сателитите, се нарича </a:t>
            </a:r>
            <a:r>
              <a:rPr lang="bg-BG" sz="2200" dirty="0">
                <a:solidFill>
                  <a:srgbClr val="333399"/>
                </a:solidFill>
                <a:latin typeface="Arial" pitchFamily="34" charset="0"/>
              </a:rPr>
              <a:t>водило</a:t>
            </a:r>
            <a:r>
              <a:rPr lang="bg-BG" sz="2200" dirty="0">
                <a:latin typeface="Arial" pitchFamily="34" charset="0"/>
              </a:rPr>
              <a:t>.</a:t>
            </a:r>
          </a:p>
          <a:p>
            <a:r>
              <a:rPr lang="bg-BG" sz="2200" dirty="0">
                <a:latin typeface="Arial" pitchFamily="34" charset="0"/>
              </a:rPr>
              <a:t>Зъбните колела, около които обикалят сателитите, са </a:t>
            </a:r>
            <a:r>
              <a:rPr lang="bg-BG" sz="2200" dirty="0">
                <a:solidFill>
                  <a:srgbClr val="333399"/>
                </a:solidFill>
                <a:latin typeface="Arial" pitchFamily="34" charset="0"/>
              </a:rPr>
              <a:t>централни</a:t>
            </a:r>
            <a:r>
              <a:rPr lang="bg-BG" sz="2200" dirty="0">
                <a:latin typeface="Arial" pitchFamily="34" charset="0"/>
              </a:rPr>
              <a:t>.</a:t>
            </a:r>
          </a:p>
          <a:p>
            <a:r>
              <a:rPr lang="bg-BG" sz="2200" dirty="0">
                <a:latin typeface="Arial" pitchFamily="34" charset="0"/>
              </a:rPr>
              <a:t>Ако централното колело е неподвижно, то се нарича </a:t>
            </a:r>
            <a:r>
              <a:rPr lang="bg-BG" sz="2200" dirty="0">
                <a:solidFill>
                  <a:srgbClr val="333399"/>
                </a:solidFill>
                <a:latin typeface="Arial" pitchFamily="34" charset="0"/>
              </a:rPr>
              <a:t>опорно</a:t>
            </a:r>
            <a:r>
              <a:rPr lang="bg-BG" sz="2200" dirty="0">
                <a:latin typeface="Arial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2630" y="152400"/>
            <a:ext cx="2686040" cy="1154098"/>
          </a:xfrm>
        </p:spPr>
        <p:txBody>
          <a:bodyPr/>
          <a:lstStyle/>
          <a:p>
            <a:r>
              <a:rPr lang="bg-BG" sz="24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Планетни зъбни механизми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9</a:t>
            </a:fld>
            <a:endParaRPr lang="bg-BG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357166"/>
            <a:ext cx="5454907" cy="162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 descr="&amp;Scy;&amp;vcy;&amp;hardcy;&amp;rcy;&amp;zcy;&amp;acy;&amp;ncy;&amp;ocy; &amp;icy;&amp;zcy;&amp;ocy;&amp;bcy;&amp;rcy;&amp;acy;&amp;zhcy;&amp;iecy;&amp;ncy;&amp;icy;&amp;iecy;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357430"/>
            <a:ext cx="2486025" cy="25146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071802" y="2071678"/>
            <a:ext cx="585791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" pitchFamily="34" charset="0"/>
              </a:rPr>
              <a:t>При работа сателитите обикалят централното колело и се въртят около своите оси, т. е. движението им е подобно на това на планетите. Водилото се върти около централната ос заедно със сателитите. При неподвижно колело 3 движението се предава от колелото 1 към водилото Н или обратно, т. е. предавката работи като редуктор или като мултипликатор.</a:t>
            </a:r>
          </a:p>
          <a:p>
            <a:r>
              <a:rPr lang="ru-RU" sz="1600" dirty="0">
                <a:latin typeface="Arial" pitchFamily="34" charset="0"/>
              </a:rPr>
              <a:t>Диференциалните механизми имат две степени на свобода, или при схемата от фиг. 1 централните колела и водилото са подвижни, т. е. има две (може и повече) задвижващи звена. Например движението от колелото 3 може да се предаде едновременно на колелото 1 и водилото Н или от колелата 1 и 3 - на водилото Н и т. н.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300" y="5455248"/>
            <a:ext cx="82153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" pitchFamily="34" charset="0"/>
              </a:rPr>
              <a:t>При това става </a:t>
            </a:r>
            <a:r>
              <a:rPr lang="ru-RU" sz="1600" dirty="0">
                <a:solidFill>
                  <a:srgbClr val="333399"/>
                </a:solidFill>
                <a:latin typeface="Arial" pitchFamily="34" charset="0"/>
              </a:rPr>
              <a:t>преобразуване на две въртеливи движения в някакво трето или обратно – разлагане на едно движение на две, както например е в автомобилния диференциал</a:t>
            </a:r>
            <a:r>
              <a:rPr lang="ru-RU" sz="1600" dirty="0">
                <a:latin typeface="Arial" pitchFamily="34" charset="0"/>
              </a:rPr>
              <a:t>. </a:t>
            </a:r>
            <a:r>
              <a:rPr lang="ru-RU" sz="1600" dirty="0">
                <a:solidFill>
                  <a:srgbClr val="FF0000"/>
                </a:solidFill>
                <a:latin typeface="Arial" pitchFamily="34" charset="0"/>
              </a:rPr>
              <a:t>Такива механизми осъществяват алгебрично събиране или изваждане на две движения (ъглови скорости).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BA9AE-853B-423A-9209-AC2A54436ED8}"/>
              </a:ext>
            </a:extLst>
          </p:cNvPr>
          <p:cNvSpPr txBox="1"/>
          <p:nvPr/>
        </p:nvSpPr>
        <p:spPr>
          <a:xfrm>
            <a:off x="6052630" y="1013125"/>
            <a:ext cx="322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rgbClr val="00B050"/>
                </a:solidFill>
              </a:rPr>
              <a:t>* Виж видео - диференциал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3B01F-1A2B-4B4D-9776-A6413ACAAEEB}"/>
              </a:ext>
            </a:extLst>
          </p:cNvPr>
          <p:cNvSpPr txBox="1"/>
          <p:nvPr/>
        </p:nvSpPr>
        <p:spPr>
          <a:xfrm>
            <a:off x="6085349" y="1657531"/>
            <a:ext cx="4921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https://www.youtube.com/watch?v=devo3kdSPQY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B7783D-5466-4A0D-9A13-15AE70F3F137}"/>
              </a:ext>
            </a:extLst>
          </p:cNvPr>
          <p:cNvSpPr txBox="1"/>
          <p:nvPr/>
        </p:nvSpPr>
        <p:spPr>
          <a:xfrm>
            <a:off x="6052630" y="1357626"/>
            <a:ext cx="528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rgbClr val="00B050"/>
                </a:solidFill>
              </a:rPr>
              <a:t>Как работят планетните механизми: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t">
  <a:themeElements>
    <a:clrScheme name="Slit 9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66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B8E2FF"/>
      </a:accent5>
      <a:accent6>
        <a:srgbClr val="8A8AE7"/>
      </a:accent6>
      <a:hlink>
        <a:srgbClr val="3333CC"/>
      </a:hlink>
      <a:folHlink>
        <a:srgbClr val="008080"/>
      </a:folHlink>
    </a:clrScheme>
    <a:fontScheme name="Slit">
      <a:majorFont>
        <a:latin typeface="Tahoma"/>
        <a:ea typeface=""/>
        <a:cs typeface="Arial"/>
      </a:majorFont>
      <a:minorFont>
        <a:latin typeface="Tahom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Slit 1">
        <a:dk1>
          <a:srgbClr val="8C0000"/>
        </a:dk1>
        <a:lt1>
          <a:srgbClr val="FFFFFF"/>
        </a:lt1>
        <a:dk2>
          <a:srgbClr val="720000"/>
        </a:dk2>
        <a:lt2>
          <a:srgbClr val="FFFFCC"/>
        </a:lt2>
        <a:accent1>
          <a:srgbClr val="FF3300"/>
        </a:accent1>
        <a:accent2>
          <a:srgbClr val="BE7960"/>
        </a:accent2>
        <a:accent3>
          <a:srgbClr val="BCAAAA"/>
        </a:accent3>
        <a:accent4>
          <a:srgbClr val="DADADA"/>
        </a:accent4>
        <a:accent5>
          <a:srgbClr val="FFADAA"/>
        </a:accent5>
        <a:accent6>
          <a:srgbClr val="AC6D56"/>
        </a:accent6>
        <a:hlink>
          <a:srgbClr val="FFCC66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t 2">
        <a:dk1>
          <a:srgbClr val="674E2F"/>
        </a:dk1>
        <a:lt1>
          <a:srgbClr val="FFFFFF"/>
        </a:lt1>
        <a:dk2>
          <a:srgbClr val="533F27"/>
        </a:dk2>
        <a:lt2>
          <a:srgbClr val="D8B274"/>
        </a:lt2>
        <a:accent1>
          <a:srgbClr val="CC990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E2CAAA"/>
        </a:accent5>
        <a:accent6>
          <a:srgbClr val="81552A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t 3">
        <a:dk1>
          <a:srgbClr val="646464"/>
        </a:dk1>
        <a:lt1>
          <a:srgbClr val="FFFFFF"/>
        </a:lt1>
        <a:dk2>
          <a:srgbClr val="545454"/>
        </a:dk2>
        <a:lt2>
          <a:srgbClr val="D4D4CE"/>
        </a:lt2>
        <a:accent1>
          <a:srgbClr val="49747D"/>
        </a:accent1>
        <a:accent2>
          <a:srgbClr val="8F9699"/>
        </a:accent2>
        <a:accent3>
          <a:srgbClr val="B3B3B3"/>
        </a:accent3>
        <a:accent4>
          <a:srgbClr val="DADADA"/>
        </a:accent4>
        <a:accent5>
          <a:srgbClr val="B1BCBF"/>
        </a:accent5>
        <a:accent6>
          <a:srgbClr val="81878A"/>
        </a:accent6>
        <a:hlink>
          <a:srgbClr val="8DC4D7"/>
        </a:hlink>
        <a:folHlink>
          <a:srgbClr val="7FB97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t 4">
        <a:dk1>
          <a:srgbClr val="3A7400"/>
        </a:dk1>
        <a:lt1>
          <a:srgbClr val="FFFFFF"/>
        </a:lt1>
        <a:dk2>
          <a:srgbClr val="2E5C00"/>
        </a:dk2>
        <a:lt2>
          <a:srgbClr val="FFFFFF"/>
        </a:lt2>
        <a:accent1>
          <a:srgbClr val="79CA02"/>
        </a:accent1>
        <a:accent2>
          <a:srgbClr val="008080"/>
        </a:accent2>
        <a:accent3>
          <a:srgbClr val="ADB5AA"/>
        </a:accent3>
        <a:accent4>
          <a:srgbClr val="DADADA"/>
        </a:accent4>
        <a:accent5>
          <a:srgbClr val="BEE1AA"/>
        </a:accent5>
        <a:accent6>
          <a:srgbClr val="007373"/>
        </a:accent6>
        <a:hlink>
          <a:srgbClr val="A8DE0E"/>
        </a:hlink>
        <a:folHlink>
          <a:srgbClr val="00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t 5">
        <a:dk1>
          <a:srgbClr val="008885"/>
        </a:dk1>
        <a:lt1>
          <a:srgbClr val="FFFFFF"/>
        </a:lt1>
        <a:dk2>
          <a:srgbClr val="007572"/>
        </a:dk2>
        <a:lt2>
          <a:srgbClr val="FFFF99"/>
        </a:lt2>
        <a:accent1>
          <a:srgbClr val="33CCCC"/>
        </a:accent1>
        <a:accent2>
          <a:srgbClr val="6D6FC7"/>
        </a:accent2>
        <a:accent3>
          <a:srgbClr val="AABDBC"/>
        </a:accent3>
        <a:accent4>
          <a:srgbClr val="DADADA"/>
        </a:accent4>
        <a:accent5>
          <a:srgbClr val="ADE2E2"/>
        </a:accent5>
        <a:accent6>
          <a:srgbClr val="6264B4"/>
        </a:accent6>
        <a:hlink>
          <a:srgbClr val="FFFFCC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t 6">
        <a:dk1>
          <a:srgbClr val="0000AC"/>
        </a:dk1>
        <a:lt1>
          <a:srgbClr val="FFFFFF"/>
        </a:lt1>
        <a:dk2>
          <a:srgbClr val="000086"/>
        </a:dk2>
        <a:lt2>
          <a:srgbClr val="CCFFFF"/>
        </a:lt2>
        <a:accent1>
          <a:srgbClr val="0099FF"/>
        </a:accent1>
        <a:accent2>
          <a:srgbClr val="00B000"/>
        </a:accent2>
        <a:accent3>
          <a:srgbClr val="AAAAC3"/>
        </a:accent3>
        <a:accent4>
          <a:srgbClr val="DADADA"/>
        </a:accent4>
        <a:accent5>
          <a:srgbClr val="AACAFF"/>
        </a:accent5>
        <a:accent6>
          <a:srgbClr val="009F00"/>
        </a:accent6>
        <a:hlink>
          <a:srgbClr val="FFE701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t 7">
        <a:dk1>
          <a:srgbClr val="7474A2"/>
        </a:dk1>
        <a:lt1>
          <a:srgbClr val="FFFFFF"/>
        </a:lt1>
        <a:dk2>
          <a:srgbClr val="5E5E8E"/>
        </a:dk2>
        <a:lt2>
          <a:srgbClr val="D1D1DF"/>
        </a:lt2>
        <a:accent1>
          <a:srgbClr val="CC66FF"/>
        </a:accent1>
        <a:accent2>
          <a:srgbClr val="6666FF"/>
        </a:accent2>
        <a:accent3>
          <a:srgbClr val="B6B6C6"/>
        </a:accent3>
        <a:accent4>
          <a:srgbClr val="DADADA"/>
        </a:accent4>
        <a:accent5>
          <a:srgbClr val="E2B8FF"/>
        </a:accent5>
        <a:accent6>
          <a:srgbClr val="5C5CE7"/>
        </a:accent6>
        <a:hlink>
          <a:srgbClr val="FFCC99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t 8">
        <a:dk1>
          <a:srgbClr val="000000"/>
        </a:dk1>
        <a:lt1>
          <a:srgbClr val="D0DAE2"/>
        </a:lt1>
        <a:dk2>
          <a:srgbClr val="000000"/>
        </a:dk2>
        <a:lt2>
          <a:srgbClr val="E7EDF1"/>
        </a:lt2>
        <a:accent1>
          <a:srgbClr val="33CCCC"/>
        </a:accent1>
        <a:accent2>
          <a:srgbClr val="0099CC"/>
        </a:accent2>
        <a:accent3>
          <a:srgbClr val="E4EAEE"/>
        </a:accent3>
        <a:accent4>
          <a:srgbClr val="000000"/>
        </a:accent4>
        <a:accent5>
          <a:srgbClr val="ADE2E2"/>
        </a:accent5>
        <a:accent6>
          <a:srgbClr val="008AB9"/>
        </a:accent6>
        <a:hlink>
          <a:srgbClr val="3333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t 9">
        <a:dk1>
          <a:srgbClr val="000000"/>
        </a:dk1>
        <a:lt1>
          <a:srgbClr val="FFFFFF"/>
        </a:lt1>
        <a:dk2>
          <a:srgbClr val="000000"/>
        </a:dk2>
        <a:lt2>
          <a:srgbClr val="E6E6E6"/>
        </a:lt2>
        <a:accent1>
          <a:srgbClr val="66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8A8AE7"/>
        </a:accent6>
        <a:hlink>
          <a:srgbClr val="3333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Slit</Template>
  <TotalTime>6871</TotalTime>
  <Words>2246</Words>
  <Application>Microsoft Office PowerPoint</Application>
  <PresentationFormat>On-screen Show (4:3)</PresentationFormat>
  <Paragraphs>268</Paragraphs>
  <Slides>41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Cambria Math</vt:lpstr>
      <vt:lpstr>Tahoma</vt:lpstr>
      <vt:lpstr>Times New Roman</vt:lpstr>
      <vt:lpstr>Wingdings</vt:lpstr>
      <vt:lpstr>Slit</vt:lpstr>
      <vt:lpstr>Документ</vt:lpstr>
      <vt:lpstr> </vt:lpstr>
      <vt:lpstr>PowerPoint Presentation</vt:lpstr>
      <vt:lpstr>PowerPoint Presentation</vt:lpstr>
      <vt:lpstr>Обикновени зъбни механизми</vt:lpstr>
      <vt:lpstr>Обикновени зъбни механизми</vt:lpstr>
      <vt:lpstr>PowerPoint Presentation</vt:lpstr>
      <vt:lpstr>PowerPoint Presentation</vt:lpstr>
      <vt:lpstr>Епициклични зъбни механизми (планетни механизми)</vt:lpstr>
      <vt:lpstr>Планетни зъбни механизми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Фрикционни механизми </vt:lpstr>
      <vt:lpstr>Фрикционни механизми </vt:lpstr>
      <vt:lpstr>PowerPoint Presentation</vt:lpstr>
      <vt:lpstr>Вариатор в скоростната кутия на автомобила</vt:lpstr>
      <vt:lpstr>PowerPoint Presentation</vt:lpstr>
      <vt:lpstr>PowerPoint Presentation</vt:lpstr>
      <vt:lpstr> Гърбични механизми </vt:lpstr>
      <vt:lpstr>Гърбични механизми  - схеми на различни гърбични механизми</vt:lpstr>
      <vt:lpstr>Гърбични механизми – основни сведения</vt:lpstr>
      <vt:lpstr>PowerPoint Presentation</vt:lpstr>
      <vt:lpstr>Гърбични механизми – предимства и недостатъци</vt:lpstr>
      <vt:lpstr>Гърбични механизми – основни сведения</vt:lpstr>
      <vt:lpstr>Затваряне на контурната двоица</vt:lpstr>
      <vt:lpstr>Геометрично затваряне на контурната двоица </vt:lpstr>
      <vt:lpstr>Силово затваряне на контурната двоица </vt:lpstr>
      <vt:lpstr>Кинематично изследване и проектиране на гърбичните механизми </vt:lpstr>
      <vt:lpstr>Кинематично изследване и проектиране на гърбичните механизми </vt:lpstr>
      <vt:lpstr>Кинематично изследване на гърбичен механизъм – метод на обръщане на движението</vt:lpstr>
      <vt:lpstr>Основни параметри на гърбичните механизми. Фазови ъгли. Функция на положението и предавателни функции </vt:lpstr>
      <vt:lpstr>Основни параметри на гърбичните механизми. Фазови ъгли. Функция на положението и предавателни функции </vt:lpstr>
      <vt:lpstr>PowerPoint Presentation</vt:lpstr>
      <vt:lpstr>PowerPoint Presentation</vt:lpstr>
      <vt:lpstr>Технически Университет – София Машиностроителен факултет Катедра “Прецизна техника и уредостроене”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Toshiba</dc:creator>
  <cp:lastModifiedBy>Elitsa Tomova</cp:lastModifiedBy>
  <cp:revision>636</cp:revision>
  <cp:lastPrinted>2018-02-20T14:03:14Z</cp:lastPrinted>
  <dcterms:created xsi:type="dcterms:W3CDTF">2016-03-18T09:25:41Z</dcterms:created>
  <dcterms:modified xsi:type="dcterms:W3CDTF">2022-03-09T13:19:11Z</dcterms:modified>
</cp:coreProperties>
</file>